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4.xml" ContentType="application/vnd.openxmlformats-officedocument.presentationml.tags+xml"/>
  <Override PartName="/ppt/notesSlides/notesSlide10.xml" ContentType="application/vnd.openxmlformats-officedocument.presentationml.notesSlide+xml"/>
  <Override PartName="/ppt/tags/tag5.xml" ContentType="application/vnd.openxmlformats-officedocument.presentationml.tags+xml"/>
  <Override PartName="/ppt/notesSlides/notesSlide11.xml" ContentType="application/vnd.openxmlformats-officedocument.presentationml.notesSlide+xml"/>
  <Override PartName="/ppt/tags/tag6.xml" ContentType="application/vnd.openxmlformats-officedocument.presentationml.tags+xml"/>
  <Override PartName="/ppt/notesSlides/notesSlide12.xml" ContentType="application/vnd.openxmlformats-officedocument.presentationml.notesSlide+xml"/>
  <Override PartName="/ppt/tags/tag7.xml" ContentType="application/vnd.openxmlformats-officedocument.presentationml.tags+xml"/>
  <Override PartName="/ppt/notesSlides/notesSlide13.xml" ContentType="application/vnd.openxmlformats-officedocument.presentationml.notesSlide+xml"/>
  <Override PartName="/ppt/tags/tag8.xml" ContentType="application/vnd.openxmlformats-officedocument.presentationml.tags+xml"/>
  <Override PartName="/ppt/notesSlides/notesSlide14.xml" ContentType="application/vnd.openxmlformats-officedocument.presentationml.notesSlide+xml"/>
  <Override PartName="/ppt/tags/tag9.xml" ContentType="application/vnd.openxmlformats-officedocument.presentationml.tags+xml"/>
  <Override PartName="/ppt/notesSlides/notesSlide15.xml" ContentType="application/vnd.openxmlformats-officedocument.presentationml.notesSlide+xml"/>
  <Override PartName="/ppt/tags/tag10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0"/>
  </p:notesMasterIdLst>
  <p:sldIdLst>
    <p:sldId id="277" r:id="rId2"/>
    <p:sldId id="258" r:id="rId3"/>
    <p:sldId id="306" r:id="rId4"/>
    <p:sldId id="278" r:id="rId5"/>
    <p:sldId id="260" r:id="rId6"/>
    <p:sldId id="307" r:id="rId7"/>
    <p:sldId id="308" r:id="rId8"/>
    <p:sldId id="309" r:id="rId9"/>
    <p:sldId id="261" r:id="rId10"/>
    <p:sldId id="264" r:id="rId11"/>
    <p:sldId id="310" r:id="rId12"/>
    <p:sldId id="311" r:id="rId13"/>
    <p:sldId id="312" r:id="rId14"/>
    <p:sldId id="315" r:id="rId15"/>
    <p:sldId id="316" r:id="rId16"/>
    <p:sldId id="317" r:id="rId17"/>
    <p:sldId id="318" r:id="rId18"/>
    <p:sldId id="319" r:id="rId19"/>
    <p:sldId id="330" r:id="rId20"/>
    <p:sldId id="321" r:id="rId21"/>
    <p:sldId id="328" r:id="rId22"/>
    <p:sldId id="314" r:id="rId23"/>
    <p:sldId id="332" r:id="rId24"/>
    <p:sldId id="296" r:id="rId25"/>
    <p:sldId id="331" r:id="rId26"/>
    <p:sldId id="323" r:id="rId27"/>
    <p:sldId id="333" r:id="rId28"/>
    <p:sldId id="322" r:id="rId2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iceo Scientifico e linguistico" id="{CB6BBEF7-9717-4733-A929-535518E6EBF6}">
          <p14:sldIdLst>
            <p14:sldId id="277"/>
            <p14:sldId id="258"/>
            <p14:sldId id="306"/>
            <p14:sldId id="278"/>
            <p14:sldId id="260"/>
            <p14:sldId id="307"/>
            <p14:sldId id="308"/>
            <p14:sldId id="309"/>
            <p14:sldId id="261"/>
            <p14:sldId id="264"/>
            <p14:sldId id="310"/>
            <p14:sldId id="311"/>
            <p14:sldId id="312"/>
            <p14:sldId id="315"/>
            <p14:sldId id="316"/>
            <p14:sldId id="317"/>
            <p14:sldId id="318"/>
            <p14:sldId id="319"/>
            <p14:sldId id="330"/>
            <p14:sldId id="321"/>
            <p14:sldId id="328"/>
            <p14:sldId id="314"/>
            <p14:sldId id="332"/>
            <p14:sldId id="296"/>
            <p14:sldId id="331"/>
            <p14:sldId id="323"/>
            <p14:sldId id="333"/>
            <p14:sldId id="32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29" autoAdjust="0"/>
    <p:restoredTop sz="89825" autoAdjust="0"/>
  </p:normalViewPr>
  <p:slideViewPr>
    <p:cSldViewPr>
      <p:cViewPr>
        <p:scale>
          <a:sx n="95" d="100"/>
          <a:sy n="95" d="100"/>
        </p:scale>
        <p:origin x="-2196" y="-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it-IT"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it-IT" sz="1200"/>
            </a:lvl1pPr>
          </a:lstStyle>
          <a:p>
            <a:fld id="{00F830A1-3891-4B82-A120-081866556DA0}" type="datetimeFigureOut">
              <a:pPr/>
              <a:t>27/01/2021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it-IT"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it-IT" sz="1200"/>
            </a:lvl1pPr>
          </a:lstStyle>
          <a:p>
            <a:fld id="{58CC9574-A819-4FE4-99A7-1E27AD09ADC2}" type="slidenum"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8796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it-IT" smtClean="0"/>
              <a:pPr/>
              <a:t>1</a:t>
            </a:fld>
            <a:endParaRPr lang="it-IT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it-IT" smtClean="0">
                <a:solidFill>
                  <a:prstClr val="black"/>
                </a:solidFill>
              </a:rPr>
              <a:pPr/>
              <a:t>21</a:t>
            </a:fld>
            <a:endParaRPr lang="it-IT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it-IT" smtClean="0">
                <a:solidFill>
                  <a:prstClr val="black"/>
                </a:solidFill>
              </a:rPr>
              <a:pPr/>
              <a:t>22</a:t>
            </a:fld>
            <a:endParaRPr lang="it-IT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it-IT" smtClean="0">
                <a:solidFill>
                  <a:prstClr val="black"/>
                </a:solidFill>
              </a:rPr>
              <a:pPr/>
              <a:t>23</a:t>
            </a:fld>
            <a:endParaRPr lang="it-IT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it-IT" smtClean="0">
                <a:solidFill>
                  <a:prstClr val="black"/>
                </a:solidFill>
              </a:rPr>
              <a:pPr/>
              <a:t>24</a:t>
            </a:fld>
            <a:endParaRPr lang="it-IT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it-IT" smtClean="0">
                <a:solidFill>
                  <a:prstClr val="black"/>
                </a:solidFill>
              </a:rPr>
              <a:pPr/>
              <a:t>25</a:t>
            </a:fld>
            <a:endParaRPr lang="it-IT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it-IT" smtClean="0">
                <a:solidFill>
                  <a:prstClr val="black"/>
                </a:solidFill>
              </a:rPr>
              <a:pPr/>
              <a:t>26</a:t>
            </a:fld>
            <a:endParaRPr lang="it-IT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it-IT" smtClean="0">
                <a:solidFill>
                  <a:prstClr val="black"/>
                </a:solidFill>
              </a:rPr>
              <a:pPr/>
              <a:t>27</a:t>
            </a:fld>
            <a:endParaRPr lang="it-IT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it-IT" smtClean="0"/>
              <a:pPr/>
              <a:t>28</a:t>
            </a:fld>
            <a:endParaRPr lang="it-IT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it-IT" smtClean="0"/>
              <a:pPr/>
              <a:t>2</a:t>
            </a:fld>
            <a:endParaRPr lang="it-IT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it-IT" smtClean="0"/>
              <a:pPr/>
              <a:t>3</a:t>
            </a:fld>
            <a:endParaRPr lang="it-IT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it-IT" smtClean="0"/>
              <a:pPr/>
              <a:t>4</a:t>
            </a:fld>
            <a:endParaRPr lang="it-IT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it-IT" smtClean="0">
                <a:solidFill>
                  <a:prstClr val="black"/>
                </a:solidFill>
              </a:rPr>
              <a:pPr/>
              <a:t>5</a:t>
            </a:fld>
            <a:endParaRPr lang="it-IT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it-IT" smtClean="0"/>
              <a:pPr/>
              <a:t>8</a:t>
            </a:fld>
            <a:endParaRPr lang="it-IT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it-IT" smtClean="0">
                <a:solidFill>
                  <a:prstClr val="black"/>
                </a:solidFill>
              </a:rPr>
              <a:pPr/>
              <a:t>9</a:t>
            </a:fld>
            <a:endParaRPr lang="it-IT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it-IT" smtClean="0">
                <a:solidFill>
                  <a:prstClr val="black"/>
                </a:solidFill>
              </a:rPr>
              <a:pPr/>
              <a:t>10</a:t>
            </a:fld>
            <a:endParaRPr lang="it-IT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smtClean="0">
                <a:solidFill>
                  <a:prstClr val="black"/>
                </a:solidFill>
              </a:rPr>
              <a:pPr/>
              <a:t>12</a:t>
            </a:fld>
            <a:endParaRPr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548" y="20547"/>
            <a:ext cx="3498527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03486" y="20548"/>
            <a:ext cx="5624418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923" y="2818500"/>
            <a:ext cx="7668994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662119" y="2819400"/>
            <a:ext cx="1461333" cy="22938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0548" y="5089818"/>
            <a:ext cx="9098280" cy="173736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755230" y="2469776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it-IT">
              <a:solidFill>
                <a:srgbClr val="F47F2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it-IT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pPr/>
              <a:t>27/01/2021</a:t>
            </a:fld>
            <a:endParaRPr kumimoji="0"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it-IT">
                <a:solidFill>
                  <a:schemeClr val="bg1"/>
                </a:solidFill>
              </a:defRPr>
            </a:lvl1pPr>
          </a:lstStyle>
          <a:p>
            <a:endParaRPr kumimoji="0"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it-IT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‹N›</a:t>
            </a:fld>
            <a:endParaRPr kumimoji="0" lang="it-IT"/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581400" y="1295400"/>
            <a:ext cx="5105400" cy="1416269"/>
          </a:xfrm>
        </p:spPr>
        <p:txBody>
          <a:bodyPr anchor="b">
            <a:normAutofit/>
          </a:bodyPr>
          <a:lstStyle>
            <a:lvl1pPr algn="r" eaLnBrk="1" latinLnBrk="0" hangingPunct="1">
              <a:buNone/>
              <a:defRPr kumimoji="0" lang="it-IT"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it-IT"/>
              <a:t>Fare clic per modificare lo stile del sottotitolo dello schema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4" y="4114800"/>
            <a:ext cx="7315200" cy="914400"/>
          </a:xfrm>
        </p:spPr>
        <p:txBody>
          <a:bodyPr anchor="b" anchorCtr="0">
            <a:normAutofit/>
          </a:bodyPr>
          <a:lstStyle>
            <a:lvl1pPr marL="0" indent="0" eaLnBrk="1" latinLnBrk="0" hangingPunct="1">
              <a:defRPr kumimoji="0" lang="it-IT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eaLnBrk="1" latinLnBrk="0" hangingPunct="1"/>
            <a:r>
              <a:rPr lang="it-IT" smtClean="0"/>
              <a:t>Fare clic per modificare lo stile del titolo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ip multimediale con didascali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it-IT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pPr/>
              <a:t>27/01/2021</a:t>
            </a:fld>
            <a:endParaRPr kumimoji="0"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it-IT">
                <a:solidFill>
                  <a:schemeClr val="bg1"/>
                </a:solidFill>
              </a:defRPr>
            </a:lvl1pPr>
          </a:lstStyle>
          <a:p>
            <a:endParaRPr kumimoji="0"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it-IT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‹N›</a:t>
            </a:fld>
            <a:endParaRPr kumimoji="0" lang="it-IT"/>
          </a:p>
        </p:txBody>
      </p:sp>
      <p:sp>
        <p:nvSpPr>
          <p:cNvPr id="6" name="Rectangle 5"/>
          <p:cNvSpPr/>
          <p:nvPr userDrawn="1"/>
        </p:nvSpPr>
        <p:spPr>
          <a:xfrm>
            <a:off x="595263" y="4800600"/>
            <a:ext cx="4873752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it-IT" b="1"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6552" y="4800600"/>
            <a:ext cx="4809244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it-IT"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pPr eaLnBrk="1" latinLnBrk="0" hangingPunct="1"/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587022" y="838200"/>
            <a:ext cx="4873752" cy="3812822"/>
          </a:xfrm>
        </p:spPr>
        <p:txBody>
          <a:bodyPr/>
          <a:lstStyle>
            <a:lvl1pPr eaLnBrk="1" latinLnBrk="0" hangingPunct="1">
              <a:buNone/>
              <a:defRPr kumimoji="0" lang="it-IT"/>
            </a:lvl1pPr>
          </a:lstStyle>
          <a:p>
            <a:pPr eaLnBrk="1" latinLnBrk="0" hangingPunct="1"/>
            <a:r>
              <a:rPr lang="it-IT" smtClean="0"/>
              <a:t>Fare clic sull'icona per inserire un clip multimediale</a:t>
            </a:r>
            <a:endParaRPr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76863" y="838200"/>
            <a:ext cx="2819400" cy="4636911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it-IT" sz="2400">
                <a:solidFill>
                  <a:schemeClr val="bg1"/>
                </a:solidFill>
              </a:defRPr>
            </a:lvl1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792800" y="4800600"/>
            <a:ext cx="5500800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it-IT" b="1"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it-IT"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pPr eaLnBrk="1" latinLnBrk="0" hangingPunct="1"/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it-IT" sz="3200"/>
            </a:lvl1pPr>
            <a:lvl2pPr marL="457200" indent="0" eaLnBrk="1" latinLnBrk="0" hangingPunct="1">
              <a:buNone/>
              <a:defRPr kumimoji="0" lang="it-IT" sz="2800"/>
            </a:lvl2pPr>
            <a:lvl3pPr marL="914400" indent="0" eaLnBrk="1" latinLnBrk="0" hangingPunct="1">
              <a:buNone/>
              <a:defRPr kumimoji="0" lang="it-IT" sz="2400"/>
            </a:lvl3pPr>
            <a:lvl4pPr marL="1371600" indent="0" eaLnBrk="1" latinLnBrk="0" hangingPunct="1">
              <a:buNone/>
              <a:defRPr kumimoji="0" lang="it-IT" sz="2000"/>
            </a:lvl4pPr>
            <a:lvl5pPr marL="1828800" indent="0" eaLnBrk="1" latinLnBrk="0" hangingPunct="1">
              <a:buNone/>
              <a:defRPr kumimoji="0" lang="it-IT" sz="2000"/>
            </a:lvl5pPr>
            <a:lvl6pPr marL="2286000" indent="0" eaLnBrk="1" latinLnBrk="0" hangingPunct="1">
              <a:buNone/>
              <a:defRPr kumimoji="0" lang="it-IT" sz="2000"/>
            </a:lvl6pPr>
            <a:lvl7pPr marL="2743200" indent="0" eaLnBrk="1" latinLnBrk="0" hangingPunct="1">
              <a:buNone/>
              <a:defRPr kumimoji="0" lang="it-IT" sz="2000"/>
            </a:lvl7pPr>
            <a:lvl8pPr marL="3200400" indent="0" eaLnBrk="1" latinLnBrk="0" hangingPunct="1">
              <a:buNone/>
              <a:defRPr kumimoji="0" lang="it-IT" sz="2000"/>
            </a:lvl8pPr>
            <a:lvl9pPr marL="3657600" indent="0" eaLnBrk="1" latinLnBrk="0" hangingPunct="1">
              <a:buNone/>
              <a:defRPr kumimoji="0" lang="it-IT" sz="2000"/>
            </a:lvl9pPr>
          </a:lstStyle>
          <a:p>
            <a:pPr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62600"/>
            <a:ext cx="5486400" cy="609600"/>
          </a:xfrm>
        </p:spPr>
        <p:txBody>
          <a:bodyPr/>
          <a:lstStyle>
            <a:lvl1pPr marL="0" indent="0" algn="ctr" eaLnBrk="1" latinLnBrk="0" hangingPunct="1">
              <a:buNone/>
              <a:defRPr kumimoji="0" lang="it-IT" sz="1400"/>
            </a:lvl1pPr>
            <a:lvl2pPr marL="457200" indent="0" eaLnBrk="1" latinLnBrk="0" hangingPunct="1">
              <a:buNone/>
              <a:defRPr kumimoji="0" lang="it-IT" sz="1200"/>
            </a:lvl2pPr>
            <a:lvl3pPr marL="914400" indent="0" eaLnBrk="1" latinLnBrk="0" hangingPunct="1">
              <a:buNone/>
              <a:defRPr kumimoji="0" lang="it-IT" sz="1000"/>
            </a:lvl3pPr>
            <a:lvl4pPr marL="1371600" indent="0" eaLnBrk="1" latinLnBrk="0" hangingPunct="1">
              <a:buNone/>
              <a:defRPr kumimoji="0" lang="it-IT" sz="900"/>
            </a:lvl4pPr>
            <a:lvl5pPr marL="1828800" indent="0" eaLnBrk="1" latinLnBrk="0" hangingPunct="1">
              <a:buNone/>
              <a:defRPr kumimoji="0" lang="it-IT" sz="900"/>
            </a:lvl5pPr>
            <a:lvl6pPr marL="2286000" indent="0" eaLnBrk="1" latinLnBrk="0" hangingPunct="1">
              <a:buNone/>
              <a:defRPr kumimoji="0" lang="it-IT" sz="900"/>
            </a:lvl6pPr>
            <a:lvl7pPr marL="2743200" indent="0" eaLnBrk="1" latinLnBrk="0" hangingPunct="1">
              <a:buNone/>
              <a:defRPr kumimoji="0" lang="it-IT" sz="900"/>
            </a:lvl7pPr>
            <a:lvl8pPr marL="3200400" indent="0" eaLnBrk="1" latinLnBrk="0" hangingPunct="1">
              <a:buNone/>
              <a:defRPr kumimoji="0" lang="it-IT" sz="900"/>
            </a:lvl8pPr>
            <a:lvl9pPr marL="3657600" indent="0" eaLnBrk="1" latinLnBrk="0" hangingPunct="1">
              <a:buNone/>
              <a:defRPr kumimoji="0" lang="it-IT" sz="900"/>
            </a:lvl9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it-IT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pPr/>
              <a:t>27/01/2021</a:t>
            </a:fld>
            <a:endParaRPr kumimoji="0"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it-IT">
                <a:solidFill>
                  <a:schemeClr val="bg1"/>
                </a:solidFill>
              </a:defRPr>
            </a:lvl1pPr>
          </a:lstStyle>
          <a:p>
            <a:endParaRPr kumimoji="0"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it-IT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‹N›</a:t>
            </a:fld>
            <a:endParaRPr kumimoji="0"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olo e testo vertical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pPr/>
              <a:t>27/01/2021</a:t>
            </a:fld>
            <a:endParaRPr kumimoji="0"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pPr/>
              <a:t>‹N›</a:t>
            </a:fld>
            <a:endParaRPr kumimoji="0" lang="it-IT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0" y="414867"/>
            <a:ext cx="50292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 eaLnBrk="1" latinLnBrk="0" hangingPunct="1">
              <a:defRPr kumimoji="0" lang="it-IT" sz="28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/>
              <a:t>    Fare clic per modificare lo stile del titolo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1054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it-IT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pPr/>
              <a:t>27/01/2021</a:t>
            </a:fld>
            <a:endParaRPr kumimoji="0"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it-IT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‹N›</a:t>
            </a:fld>
            <a:endParaRPr kumimoji="0"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Vuot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34E2-BBB6-4D34-BB01-078E9AA25260}" type="datetimeFigureOut">
              <a:pPr/>
              <a:t>27/01/2021</a:t>
            </a:fld>
            <a:endParaRPr kumimoji="0"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pPr/>
              <a:t>‹N›</a:t>
            </a:fld>
            <a:endParaRPr kumimoji="0"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992354"/>
            <a:ext cx="5867400" cy="1970046"/>
          </a:xfrm>
        </p:spPr>
        <p:txBody>
          <a:bodyPr anchor="ctr">
            <a:normAutofit/>
          </a:bodyPr>
          <a:lstStyle>
            <a:lvl1pPr algn="l" eaLnBrk="1" latinLnBrk="0" hangingPunct="1">
              <a:defRPr kumimoji="0" lang="it-IT" sz="3000" b="1" cap="all"/>
            </a:lvl1pPr>
          </a:lstStyle>
          <a:p>
            <a:pPr eaLnBrk="1" latinLnBrk="0" hangingPunct="1"/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5105400"/>
            <a:ext cx="8229601" cy="375787"/>
          </a:xfrm>
        </p:spPr>
        <p:txBody>
          <a:bodyPr anchor="b">
            <a:normAutofit/>
          </a:bodyPr>
          <a:lstStyle>
            <a:lvl1pPr marL="0" indent="0" algn="r" eaLnBrk="1" latinLnBrk="0" hangingPunct="1">
              <a:buNone/>
              <a:defRPr kumimoji="0" lang="it-IT"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it-IT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it-IT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it-IT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it-IT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it-IT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it-IT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it-IT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it-IT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it-IT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kumimoji="0"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it-IT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‹N›</a:t>
            </a:fld>
            <a:endParaRPr kumimoji="0" lang="it-IT"/>
          </a:p>
        </p:txBody>
      </p:sp>
      <p:sp>
        <p:nvSpPr>
          <p:cNvPr id="7" name="Oval 6"/>
          <p:cNvSpPr/>
          <p:nvPr userDrawn="1"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it-IT"/>
              <a:t>            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686800" y="526537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it-IT">
                <a:solidFill>
                  <a:srgbClr val="FF6600"/>
                </a:solidFill>
              </a:rPr>
              <a:t>           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it-IT"/>
              <a:t>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 anchor="ctr" anchorCtr="0">
            <a:normAutofit/>
          </a:bodyPr>
          <a:lstStyle>
            <a:lvl1pPr algn="l" eaLnBrk="1" latinLnBrk="0" hangingPunct="1">
              <a:defRPr kumimoji="0" lang="it-IT" sz="3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eaLnBrk="1" latinLnBrk="0" hangingPunct="1"/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 kumimoji="0" lang="it-IT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it-IT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it-IT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it-IT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it-IT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it-IT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pPr/>
              <a:t>27/01/2021</a:t>
            </a:fld>
            <a:endParaRPr kumimoji="0"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it-IT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kumimoji="0"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it-IT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‹N›</a:t>
            </a:fld>
            <a:endParaRPr kumimoji="0"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: enfas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it-IT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pPr/>
              <a:t>27/01/2021</a:t>
            </a:fld>
            <a:endParaRPr kumimoji="0"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it-IT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kumimoji="0"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it-IT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‹N›</a:t>
            </a:fld>
            <a:endParaRPr kumimoji="0" lang="it-IT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 eaLnBrk="1" latinLnBrk="0" hangingPunct="1">
              <a:defRPr kumimoji="0" lang="it-IT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it-IT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it-IT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it-IT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it-IT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1"/>
            <a:ext cx="7068015" cy="838200"/>
          </a:xfrm>
        </p:spPr>
        <p:txBody>
          <a:bodyPr anchor="b">
            <a:normAutofit/>
          </a:bodyPr>
          <a:lstStyle>
            <a:lvl1pPr algn="l" eaLnBrk="1" latinLnBrk="0" hangingPunct="1">
              <a:defRPr kumimoji="0" lang="it-IT" sz="280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2"/>
            <a:ext cx="4038600" cy="3971455"/>
          </a:xfrm>
        </p:spPr>
        <p:txBody>
          <a:bodyPr/>
          <a:lstStyle>
            <a:lvl1pPr eaLnBrk="1" latinLnBrk="0" hangingPunct="1">
              <a:defRPr kumimoji="0" lang="it-IT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it-IT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it-IT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it-IT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it-IT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it-IT" sz="1800"/>
            </a:lvl6pPr>
            <a:lvl7pPr eaLnBrk="1" latinLnBrk="0" hangingPunct="1">
              <a:defRPr kumimoji="0" lang="it-IT" sz="1800"/>
            </a:lvl7pPr>
            <a:lvl8pPr eaLnBrk="1" latinLnBrk="0" hangingPunct="1">
              <a:defRPr kumimoji="0" lang="it-IT" sz="1800"/>
            </a:lvl8pPr>
            <a:lvl9pPr eaLnBrk="1" latinLnBrk="0" hangingPunct="1">
              <a:defRPr kumimoji="0" lang="it-IT" sz="1800"/>
            </a:lvl9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3971454"/>
          </a:xfrm>
        </p:spPr>
        <p:txBody>
          <a:bodyPr/>
          <a:lstStyle>
            <a:lvl1pPr eaLnBrk="1" latinLnBrk="0" hangingPunct="1">
              <a:defRPr kumimoji="0" lang="it-IT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it-IT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it-IT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it-IT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it-IT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it-IT" sz="1800"/>
            </a:lvl6pPr>
            <a:lvl7pPr eaLnBrk="1" latinLnBrk="0" hangingPunct="1">
              <a:defRPr kumimoji="0" lang="it-IT" sz="1800"/>
            </a:lvl7pPr>
            <a:lvl8pPr eaLnBrk="1" latinLnBrk="0" hangingPunct="1">
              <a:defRPr kumimoji="0" lang="it-IT" sz="1800"/>
            </a:lvl8pPr>
            <a:lvl9pPr eaLnBrk="1" latinLnBrk="0" hangingPunct="1">
              <a:defRPr kumimoji="0" lang="it-IT" sz="1800"/>
            </a:lvl9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pPr/>
              <a:t>27/01/2021</a:t>
            </a:fld>
            <a:endParaRPr kumimoji="0"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pPr/>
              <a:t>‹N›</a:t>
            </a:fld>
            <a:endParaRPr kumimoji="0"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it-IT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pPr/>
              <a:t>27/01/2021</a:t>
            </a:fld>
            <a:endParaRPr kumimoji="0"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it-IT">
                <a:solidFill>
                  <a:schemeClr val="bg1"/>
                </a:solidFill>
              </a:defRPr>
            </a:lvl1pPr>
          </a:lstStyle>
          <a:p>
            <a:endParaRPr kumimoji="0"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it-IT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‹N›</a:t>
            </a:fld>
            <a:endParaRPr kumimoji="0" lang="it-IT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762000"/>
            <a:ext cx="2445488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00" y="2077200"/>
            <a:ext cx="7010400" cy="1143000"/>
          </a:xfrm>
        </p:spPr>
        <p:txBody>
          <a:bodyPr/>
          <a:lstStyle>
            <a:lvl1pPr algn="l" eaLnBrk="1" latinLnBrk="0" hangingPunct="1">
              <a:defRPr kumimoji="0" lang="it-IT"/>
            </a:lvl1pPr>
          </a:lstStyle>
          <a:p>
            <a:pPr eaLnBrk="1" latinLnBrk="0" hangingPunct="1"/>
            <a:r>
              <a:rPr lang="it-IT" smtClean="0"/>
              <a:t>Fare clic per modificare lo stile del titolo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lo titolo: enfas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pPr/>
              <a:t>27/01/2021</a:t>
            </a:fld>
            <a:endParaRPr kumimoji="0"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pPr/>
              <a:t>‹N›</a:t>
            </a:fld>
            <a:endParaRPr kumimoji="0" lang="it-IT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90400" y="3081000"/>
            <a:ext cx="8686800" cy="1095600"/>
          </a:xfrm>
        </p:spPr>
        <p:txBody>
          <a:bodyPr>
            <a:normAutofit/>
          </a:bodyPr>
          <a:lstStyle>
            <a:lvl1pPr algn="ctr" eaLnBrk="1" latinLnBrk="0" hangingPunct="1">
              <a:defRPr kumimoji="0" lang="it-IT" sz="4600" b="1" kern="1200" spc="-150" baseline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/>
              <a:t>Fare clic per modificare lo stile del titolo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3952" y="2424752"/>
            <a:ext cx="8694000" cy="639762"/>
          </a:xfrm>
        </p:spPr>
        <p:txBody>
          <a:bodyPr anchor="b">
            <a:normAutofit/>
          </a:bodyPr>
          <a:lstStyle>
            <a:lvl1pPr marL="0" indent="0" algn="ctr" eaLnBrk="1" latinLnBrk="0" hangingPunct="1">
              <a:buNone/>
              <a:defRPr kumimoji="0" lang="it-IT" sz="2800" kern="120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 eaLnBrk="1" latinLnBrk="0" hangingPunct="1">
              <a:buNone/>
              <a:defRPr kumimoji="0" lang="it-IT" sz="2000" b="1"/>
            </a:lvl2pPr>
            <a:lvl3pPr marL="914400" indent="0" eaLnBrk="1" latinLnBrk="0" hangingPunct="1">
              <a:buNone/>
              <a:defRPr kumimoji="0" lang="it-IT" sz="1800" b="1"/>
            </a:lvl3pPr>
            <a:lvl4pPr marL="1371600" indent="0" eaLnBrk="1" latinLnBrk="0" hangingPunct="1">
              <a:buNone/>
              <a:defRPr kumimoji="0" lang="it-IT" sz="1600" b="1"/>
            </a:lvl4pPr>
            <a:lvl5pPr marL="1828800" indent="0" eaLnBrk="1" latinLnBrk="0" hangingPunct="1">
              <a:buNone/>
              <a:defRPr kumimoji="0" lang="it-IT" sz="1600" b="1"/>
            </a:lvl5pPr>
            <a:lvl6pPr marL="2286000" indent="0" eaLnBrk="1" latinLnBrk="0" hangingPunct="1">
              <a:buNone/>
              <a:defRPr kumimoji="0" lang="it-IT" sz="1600" b="1"/>
            </a:lvl6pPr>
            <a:lvl7pPr marL="2743200" indent="0" eaLnBrk="1" latinLnBrk="0" hangingPunct="1">
              <a:buNone/>
              <a:defRPr kumimoji="0" lang="it-IT" sz="1600" b="1"/>
            </a:lvl7pPr>
            <a:lvl8pPr marL="3200400" indent="0" eaLnBrk="1" latinLnBrk="0" hangingPunct="1">
              <a:buNone/>
              <a:defRPr kumimoji="0" lang="it-IT" sz="1600" b="1"/>
            </a:lvl8pPr>
            <a:lvl9pPr marL="3657600" indent="0" eaLnBrk="1" latinLnBrk="0" hangingPunct="1">
              <a:buNone/>
              <a:defRPr kumimoji="0" lang="it-IT" sz="1600" b="1"/>
            </a:lvl9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olo con testo 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it-IT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pPr/>
              <a:t>27/01/2021</a:t>
            </a:fld>
            <a:endParaRPr kumimoji="0"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it-IT">
                <a:solidFill>
                  <a:schemeClr val="bg1"/>
                </a:solidFill>
              </a:defRPr>
            </a:lvl1pPr>
          </a:lstStyle>
          <a:p>
            <a:endParaRPr kumimoji="0"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it-IT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‹N›</a:t>
            </a:fld>
            <a:endParaRPr kumimoji="0" lang="it-IT"/>
          </a:p>
        </p:txBody>
      </p:sp>
      <p:sp>
        <p:nvSpPr>
          <p:cNvPr id="7" name="Rectangle 6"/>
          <p:cNvSpPr/>
          <p:nvPr userDrawn="1"/>
        </p:nvSpPr>
        <p:spPr>
          <a:xfrm>
            <a:off x="0" y="2895600"/>
            <a:ext cx="75438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it-IT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4867" y="3200400"/>
            <a:ext cx="70104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kumimoji="0" lang="it-IT"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eaLnBrk="1" latinLnBrk="0" hangingPunct="1"/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664780"/>
            <a:ext cx="4191000" cy="381000"/>
          </a:xfrm>
        </p:spPr>
        <p:txBody>
          <a:bodyPr>
            <a:normAutofit/>
          </a:bodyPr>
          <a:lstStyle>
            <a:lvl1pPr algn="r" eaLnBrk="1" latinLnBrk="0" hangingPunct="1">
              <a:buNone/>
              <a:defRPr kumimoji="0" lang="it-IT" sz="18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it-IT"/>
              <a:t>Fare clic per modificare lo stile del sottotitolo dello schema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utoUpdateAnimBg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3008313" cy="825500"/>
          </a:xfrm>
        </p:spPr>
        <p:txBody>
          <a:bodyPr anchor="b"/>
          <a:lstStyle>
            <a:lvl1pPr algn="l" eaLnBrk="1" latinLnBrk="0" hangingPunct="1">
              <a:defRPr kumimoji="0" lang="it-IT" sz="2000" b="1"/>
            </a:lvl1pPr>
          </a:lstStyle>
          <a:p>
            <a:pPr eaLnBrk="1" latinLnBrk="0" hangingPunct="1"/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609600"/>
            <a:ext cx="5111750" cy="5334000"/>
          </a:xfrm>
        </p:spPr>
        <p:txBody>
          <a:bodyPr/>
          <a:lstStyle>
            <a:lvl1pPr eaLnBrk="1" latinLnBrk="0" hangingPunct="1">
              <a:defRPr kumimoji="0" lang="it-IT" sz="2800">
                <a:solidFill>
                  <a:schemeClr val="bg1"/>
                </a:solidFill>
              </a:defRPr>
            </a:lvl1pPr>
            <a:lvl2pPr eaLnBrk="1" latinLnBrk="0" hangingPunct="1">
              <a:defRPr kumimoji="0" lang="it-IT" sz="2800">
                <a:solidFill>
                  <a:schemeClr val="bg1"/>
                </a:solidFill>
              </a:defRPr>
            </a:lvl2pPr>
            <a:lvl3pPr eaLnBrk="1" latinLnBrk="0" hangingPunct="1">
              <a:defRPr kumimoji="0" lang="it-IT" sz="2400">
                <a:solidFill>
                  <a:schemeClr val="bg1"/>
                </a:solidFill>
              </a:defRPr>
            </a:lvl3pPr>
            <a:lvl4pPr eaLnBrk="1" latinLnBrk="0" hangingPunct="1">
              <a:defRPr kumimoji="0" lang="it-IT" sz="2000">
                <a:solidFill>
                  <a:schemeClr val="bg1"/>
                </a:solidFill>
              </a:defRPr>
            </a:lvl4pPr>
            <a:lvl5pPr eaLnBrk="1" latinLnBrk="0" hangingPunct="1">
              <a:defRPr kumimoji="0" lang="it-IT" sz="2000">
                <a:solidFill>
                  <a:schemeClr val="bg1"/>
                </a:solidFill>
              </a:defRPr>
            </a:lvl5pPr>
            <a:lvl6pPr eaLnBrk="1" latinLnBrk="0" hangingPunct="1">
              <a:defRPr kumimoji="0" lang="it-IT" sz="2000"/>
            </a:lvl6pPr>
            <a:lvl7pPr eaLnBrk="1" latinLnBrk="0" hangingPunct="1">
              <a:defRPr kumimoji="0" lang="it-IT" sz="2000"/>
            </a:lvl7pPr>
            <a:lvl8pPr eaLnBrk="1" latinLnBrk="0" hangingPunct="1">
              <a:defRPr kumimoji="0" lang="it-IT" sz="2000"/>
            </a:lvl8pPr>
            <a:lvl9pPr eaLnBrk="1" latinLnBrk="0" hangingPunct="1">
              <a:defRPr kumimoji="0" lang="it-IT" sz="2000"/>
            </a:lvl9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1"/>
            <a:ext cx="3008313" cy="3822699"/>
          </a:xfrm>
        </p:spPr>
        <p:txBody>
          <a:bodyPr/>
          <a:lstStyle>
            <a:lvl1pPr marL="0" indent="0" eaLnBrk="1" latinLnBrk="0" hangingPunct="1">
              <a:buNone/>
              <a:defRPr kumimoji="0" lang="it-IT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it-IT" sz="1200"/>
            </a:lvl2pPr>
            <a:lvl3pPr marL="914400" indent="0" eaLnBrk="1" latinLnBrk="0" hangingPunct="1">
              <a:buNone/>
              <a:defRPr kumimoji="0" lang="it-IT" sz="1000"/>
            </a:lvl3pPr>
            <a:lvl4pPr marL="1371600" indent="0" eaLnBrk="1" latinLnBrk="0" hangingPunct="1">
              <a:buNone/>
              <a:defRPr kumimoji="0" lang="it-IT" sz="900"/>
            </a:lvl4pPr>
            <a:lvl5pPr marL="1828800" indent="0" eaLnBrk="1" latinLnBrk="0" hangingPunct="1">
              <a:buNone/>
              <a:defRPr kumimoji="0" lang="it-IT" sz="900"/>
            </a:lvl5pPr>
            <a:lvl6pPr marL="2286000" indent="0" eaLnBrk="1" latinLnBrk="0" hangingPunct="1">
              <a:buNone/>
              <a:defRPr kumimoji="0" lang="it-IT" sz="900"/>
            </a:lvl6pPr>
            <a:lvl7pPr marL="2743200" indent="0" eaLnBrk="1" latinLnBrk="0" hangingPunct="1">
              <a:buNone/>
              <a:defRPr kumimoji="0" lang="it-IT" sz="900"/>
            </a:lvl7pPr>
            <a:lvl8pPr marL="3200400" indent="0" eaLnBrk="1" latinLnBrk="0" hangingPunct="1">
              <a:buNone/>
              <a:defRPr kumimoji="0" lang="it-IT" sz="900"/>
            </a:lvl8pPr>
            <a:lvl9pPr marL="3657600" indent="0" eaLnBrk="1" latinLnBrk="0" hangingPunct="1">
              <a:buNone/>
              <a:defRPr kumimoji="0" lang="it-IT" sz="900"/>
            </a:lvl9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it-IT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pPr/>
              <a:t>27/01/2021</a:t>
            </a:fld>
            <a:endParaRPr kumimoji="0"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it-IT">
                <a:solidFill>
                  <a:schemeClr val="bg1"/>
                </a:solidFill>
              </a:defRPr>
            </a:lvl1pPr>
          </a:lstStyle>
          <a:p>
            <a:endParaRPr kumimoji="0"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it-IT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‹N›</a:t>
            </a:fld>
            <a:endParaRPr kumimoji="0"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it-IT" smtClean="0"/>
              <a:t>Fare clic per modificare lo stile del titolo</a:t>
            </a:r>
            <a:endParaRPr kumimoji="0"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it-IT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8050E-B668-4FA7-85AD-C750C80A6E9B}" type="datetimeFigureOut">
              <a:pPr/>
              <a:t>27/01/2021</a:t>
            </a:fld>
            <a:endParaRPr kumimoji="0"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it-IT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it-IT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‹N›</a:t>
            </a:fld>
            <a:endParaRPr kumimoji="0"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1" r:id="rId4"/>
    <p:sldLayoutId id="2147483652" r:id="rId5"/>
    <p:sldLayoutId id="2147483654" r:id="rId6"/>
    <p:sldLayoutId id="2147483655" r:id="rId7"/>
    <p:sldLayoutId id="2147483660" r:id="rId8"/>
    <p:sldLayoutId id="2147483656" r:id="rId9"/>
    <p:sldLayoutId id="2147483676" r:id="rId10"/>
    <p:sldLayoutId id="2147483657" r:id="rId11"/>
    <p:sldLayoutId id="2147483658" r:id="rId12"/>
    <p:sldLayoutId id="2147483659" r:id="rId13"/>
    <p:sldLayoutId id="2147483663" r:id="rId1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kumimoji="0" lang="it-IT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it-IT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it-IT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it-IT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it-IT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it-IT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it-IT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it-IT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it-IT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it-IT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it-IT"/>
      </a:defPPr>
      <a:lvl1pPr marL="0" algn="l" defTabSz="914400" rtl="0" eaLnBrk="1" latinLnBrk="0" hangingPunct="1">
        <a:defRPr kumimoji="0" lang="it-IT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it-IT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it-IT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it-IT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it-IT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it-IT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it-IT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it-IT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it-IT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19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5" Type="http://schemas.openxmlformats.org/officeDocument/2006/relationships/image" Target="../media/image19.png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notesSlide" Target="../notesSlides/notesSlide12.xml"/><Relationship Id="rId7" Type="http://schemas.openxmlformats.org/officeDocument/2006/relationships/hyperlink" Target="https://www.ldavinci.org/fisica1.mp4" TargetMode="Externa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6" Type="http://schemas.openxmlformats.org/officeDocument/2006/relationships/image" Target="../media/image37.jpeg"/><Relationship Id="rId5" Type="http://schemas.openxmlformats.org/officeDocument/2006/relationships/hyperlink" Target="https://www.ldavinci.org/fisica2.mp4" TargetMode="External"/><Relationship Id="rId4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notesSlide" Target="../notesSlides/notesSlide13.xml"/><Relationship Id="rId7" Type="http://schemas.openxmlformats.org/officeDocument/2006/relationships/hyperlink" Target="https://www.facebook.com/512464542851364/videos/vb.512464542851364/673573720088724/?type=2&amp;theater" TargetMode="Externa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6" Type="http://schemas.openxmlformats.org/officeDocument/2006/relationships/image" Target="../media/image39.jpeg"/><Relationship Id="rId5" Type="http://schemas.openxmlformats.org/officeDocument/2006/relationships/hyperlink" Target="https://www.facebook.com/512464542851364/videos/vb.512464542851364/942452189529108/?type=2&amp;theater" TargetMode="External"/><Relationship Id="rId4" Type="http://schemas.openxmlformats.org/officeDocument/2006/relationships/image" Target="../media/image10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notesSlide" Target="../notesSlides/notesSlide14.xml"/><Relationship Id="rId7" Type="http://schemas.openxmlformats.org/officeDocument/2006/relationships/hyperlink" Target="https://www.ldavinci.org/fumetto.mp4" TargetMode="Externa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6" Type="http://schemas.openxmlformats.org/officeDocument/2006/relationships/image" Target="../media/image41.png"/><Relationship Id="rId5" Type="http://schemas.openxmlformats.org/officeDocument/2006/relationships/hyperlink" Target="https://ldavinci.org/senza-categoria/la-nostra-settimana-della-lingua-italiana/" TargetMode="External"/><Relationship Id="rId4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notesSlide" Target="../notesSlides/notesSlide15.xml"/><Relationship Id="rId7" Type="http://schemas.openxmlformats.org/officeDocument/2006/relationships/hyperlink" Target="https://www.gofundme.com/f/evento-schiave?utm_source=customer&amp;utm_campaign=p_cp+share-sheet&amp;utm_medium=copy_link" TargetMode="Externa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6" Type="http://schemas.openxmlformats.org/officeDocument/2006/relationships/image" Target="../media/image43.jpeg"/><Relationship Id="rId5" Type="http://schemas.openxmlformats.org/officeDocument/2006/relationships/hyperlink" Target="https://www.ldavinci.org/1.mp4" TargetMode="External"/><Relationship Id="rId4" Type="http://schemas.openxmlformats.org/officeDocument/2006/relationships/image" Target="../media/image1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5" Type="http://schemas.openxmlformats.org/officeDocument/2006/relationships/image" Target="../media/image45.jpeg"/><Relationship Id="rId4" Type="http://schemas.openxmlformats.org/officeDocument/2006/relationships/image" Target="../media/image1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3048000"/>
            <a:ext cx="7239000" cy="1828800"/>
          </a:xfrm>
        </p:spPr>
        <p:txBody>
          <a:bodyPr>
            <a:normAutofit fontScale="90000"/>
          </a:bodyPr>
          <a:lstStyle/>
          <a:p>
            <a:r>
              <a:rPr lang="it-IT" sz="2400" b="0" dirty="0">
                <a:solidFill>
                  <a:srgbClr val="262626"/>
                </a:solidFill>
              </a:rPr>
              <a:t/>
            </a:r>
            <a:br>
              <a:rPr lang="it-IT" sz="2400" b="0" dirty="0">
                <a:solidFill>
                  <a:srgbClr val="262626"/>
                </a:solidFill>
              </a:rPr>
            </a:br>
            <a:r>
              <a:rPr lang="de-DE" sz="6000" dirty="0" err="1">
                <a:cs typeface="Calibri"/>
              </a:rPr>
              <a:t>Licei</a:t>
            </a:r>
            <a:r>
              <a:rPr lang="de-DE" sz="6000" dirty="0">
                <a:cs typeface="Calibri"/>
              </a:rPr>
              <a:t> </a:t>
            </a:r>
            <a:r>
              <a:rPr lang="de-DE" sz="6000" dirty="0" err="1">
                <a:cs typeface="Calibri"/>
              </a:rPr>
              <a:t>Scientifico</a:t>
            </a:r>
            <a:r>
              <a:rPr lang="de-DE" sz="6000" dirty="0">
                <a:cs typeface="Calibri"/>
              </a:rPr>
              <a:t> e </a:t>
            </a:r>
            <a:r>
              <a:rPr lang="de-DE" sz="6000" dirty="0" err="1">
                <a:cs typeface="Calibri"/>
              </a:rPr>
              <a:t>Linguistico</a:t>
            </a:r>
            <a:endParaRPr lang="de-DE" sz="6000" dirty="0">
              <a:cs typeface="Calibri"/>
            </a:endParaRPr>
          </a:p>
        </p:txBody>
      </p:sp>
      <p:pic>
        <p:nvPicPr>
          <p:cNvPr id="1026" name="Picture 2" descr="C:\Users\Luca\Documents\uploads\2018\01\logo-istituto-leonardo-da-vinc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021757"/>
            <a:ext cx="4057650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762000"/>
            <a:ext cx="2445488" cy="22860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979712" y="2852936"/>
            <a:ext cx="5040560" cy="648072"/>
          </a:xfrm>
        </p:spPr>
        <p:txBody>
          <a:bodyPr wrap="square" tIns="0" bIns="0" anchor="t" anchorCtr="0">
            <a:normAutofit/>
          </a:bodyPr>
          <a:lstStyle/>
          <a:p>
            <a:r>
              <a:rPr lang="it-IT" sz="36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</a:rPr>
              <a:t>I NOSTRI PUNTI DI FORZA</a:t>
            </a:r>
            <a:endParaRPr lang="it-IT" sz="3600" dirty="0">
              <a:latin typeface="+mn-lt"/>
            </a:endParaRPr>
          </a:p>
        </p:txBody>
      </p:sp>
      <p:pic>
        <p:nvPicPr>
          <p:cNvPr id="6" name="Picture 2" descr="C:\Users\Luca\Documents\uploads\2018\01\logo-istituto-leonardo-da-vinci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7056783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I nostri punti di forza</a:t>
            </a:r>
            <a:endParaRPr lang="it-IT" dirty="0"/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xmlns="" id="{69477EEC-A904-4C91-BF76-0DAC2FB9B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170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z="2000" b="1" dirty="0">
                <a:cs typeface="Calibri"/>
              </a:rPr>
              <a:t>Ottenimento del Diploma di Maturità un anno prima degli altri licei svizzeri e italiani.</a:t>
            </a:r>
          </a:p>
          <a:p>
            <a:r>
              <a:rPr lang="it-IT" sz="2000" b="1" dirty="0">
                <a:cs typeface="Calibri"/>
              </a:rPr>
              <a:t>Attenzione ai contenuti culturali e ai bisogni del singolo anche in presenza di disturbi specifici dell'apprendimento ( DSA/ BES).</a:t>
            </a:r>
          </a:p>
          <a:p>
            <a:r>
              <a:rPr lang="it-IT" sz="2000" b="1" dirty="0">
                <a:cs typeface="Calibri"/>
              </a:rPr>
              <a:t>Orario compatto.</a:t>
            </a:r>
          </a:p>
          <a:p>
            <a:r>
              <a:rPr lang="it-IT" sz="2000" b="1" dirty="0">
                <a:cs typeface="Calibri"/>
              </a:rPr>
              <a:t>Numero contenuto di studenti per classe.</a:t>
            </a:r>
          </a:p>
          <a:p>
            <a:r>
              <a:rPr lang="it-IT" sz="2000" b="1" dirty="0">
                <a:cs typeface="Calibri"/>
              </a:rPr>
              <a:t>Studio pomeridiano assistito gratuito volto al recupero delle conoscenze e corsi di recupero delle insufficienze riportate alla fine del primo quadrimestre</a:t>
            </a:r>
          </a:p>
          <a:p>
            <a:r>
              <a:rPr lang="it-IT" sz="2000" b="1" dirty="0">
                <a:cs typeface="Calibri"/>
              </a:rPr>
              <a:t>Effettuazione di stages all'estero ( liceo linguistico), presenza di insegnanti madrelingua, attività laboratoriali.</a:t>
            </a:r>
          </a:p>
          <a:p>
            <a:endParaRPr lang="it-IT" dirty="0">
              <a:cs typeface="Calibri"/>
            </a:endParaRPr>
          </a:p>
          <a:p>
            <a:pPr marL="0" indent="0">
              <a:buNone/>
            </a:pPr>
            <a:endParaRPr lang="it-IT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328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35896" y="1992354"/>
            <a:ext cx="5203304" cy="165267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it-IT" sz="3600" cap="none" dirty="0" err="1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Stages</a:t>
            </a:r>
            <a:r>
              <a:rPr lang="it-IT" sz="3600" cap="none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 all’estero</a:t>
            </a:r>
            <a:br>
              <a:rPr lang="it-IT" sz="3600" cap="none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</a:br>
            <a:r>
              <a:rPr lang="it-IT" sz="3600" cap="none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Liceo linguistico</a:t>
            </a:r>
            <a:endParaRPr lang="it-IT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ISTITUTO LEONARDO DA VINCI</a:t>
            </a:r>
          </a:p>
        </p:txBody>
      </p:sp>
      <p:pic>
        <p:nvPicPr>
          <p:cNvPr id="4098" name="Picture 2" descr="C:\Users\Luca\Desktop\Per_presentazione\stage_ester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44" y="1844824"/>
            <a:ext cx="3381375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87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Stages</a:t>
            </a:r>
            <a:r>
              <a:rPr lang="it-IT" sz="28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all’estero</a:t>
            </a:r>
            <a:endParaRPr lang="it-IT" dirty="0"/>
          </a:p>
        </p:txBody>
      </p:sp>
      <p:pic>
        <p:nvPicPr>
          <p:cNvPr id="1026" name="Picture 2" descr="C:\Users\Luca\Desktop\Per_presentazione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980727"/>
            <a:ext cx="4962525" cy="536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8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Stages</a:t>
            </a:r>
            <a:r>
              <a:rPr lang="it-IT" sz="28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all’estero</a:t>
            </a:r>
            <a:endParaRPr lang="it-IT" dirty="0"/>
          </a:p>
        </p:txBody>
      </p:sp>
      <p:pic>
        <p:nvPicPr>
          <p:cNvPr id="2050" name="Picture 2" descr="C:\Users\Luca\Desktop\Per_presentazione\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980728"/>
            <a:ext cx="4792985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26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Stages</a:t>
            </a:r>
            <a:r>
              <a:rPr lang="it-IT" sz="28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all’estero</a:t>
            </a:r>
            <a:endParaRPr lang="it-IT" dirty="0"/>
          </a:p>
        </p:txBody>
      </p:sp>
      <p:pic>
        <p:nvPicPr>
          <p:cNvPr id="3074" name="Picture 2" descr="C:\Users\Luca\Desktop\Per_presentazione\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2" y="980729"/>
            <a:ext cx="5095875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25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Stages</a:t>
            </a:r>
            <a:r>
              <a:rPr lang="it-IT" sz="28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all’estero</a:t>
            </a:r>
            <a:endParaRPr lang="it-IT" dirty="0"/>
          </a:p>
        </p:txBody>
      </p:sp>
      <p:pic>
        <p:nvPicPr>
          <p:cNvPr id="4098" name="Picture 2" descr="C:\Users\Luca\Desktop\Per_presentazione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980728"/>
            <a:ext cx="4686300" cy="501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69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Stages</a:t>
            </a:r>
            <a:r>
              <a:rPr lang="it-IT" sz="28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all’estero</a:t>
            </a:r>
            <a:endParaRPr lang="it-IT" dirty="0"/>
          </a:p>
        </p:txBody>
      </p:sp>
      <p:pic>
        <p:nvPicPr>
          <p:cNvPr id="5122" name="Picture 2" descr="C:\Users\Luca\Desktop\Per_presentazione\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980728"/>
            <a:ext cx="4489488" cy="498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07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Stages</a:t>
            </a:r>
            <a:r>
              <a:rPr lang="it-IT" sz="28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all’estero</a:t>
            </a:r>
            <a:endParaRPr lang="it-IT" dirty="0"/>
          </a:p>
        </p:txBody>
      </p:sp>
      <p:pic>
        <p:nvPicPr>
          <p:cNvPr id="6146" name="Picture 2" descr="C:\Users\Luca\Desktop\Per_presentazione\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95863"/>
            <a:ext cx="3755470" cy="4637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06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Stages</a:t>
            </a:r>
            <a:r>
              <a:rPr lang="it-IT" sz="28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all’estero</a:t>
            </a:r>
            <a:endParaRPr lang="it-IT" dirty="0"/>
          </a:p>
        </p:txBody>
      </p:sp>
      <p:pic>
        <p:nvPicPr>
          <p:cNvPr id="17410" name="Picture 2" descr="C:\Users\Luca\Desktop\Per_presentazione\MO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268760"/>
            <a:ext cx="3707012" cy="440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19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1000"/>
            <a:ext cx="7924800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it-IT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FINALITA’</a:t>
            </a:r>
            <a:endParaRPr lang="it-IT" sz="4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942308" y="2249715"/>
            <a:ext cx="7366173" cy="0"/>
          </a:xfrm>
          <a:prstGeom prst="line">
            <a:avLst/>
          </a:prstGeom>
          <a:ln w="47625">
            <a:solidFill>
              <a:srgbClr val="E4E4E4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50711" y="5127978"/>
            <a:ext cx="7973935" cy="40011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r"/>
            <a:r>
              <a:rPr lang="it-IT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ISTITUTO LEONARDO DA VINCI</a:t>
            </a:r>
            <a:endParaRPr lang="it-IT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686800" y="528448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>
                <a:solidFill>
                  <a:srgbClr val="FF6600"/>
                </a:solidFill>
              </a:rPr>
              <a:t>           </a:t>
            </a:r>
          </a:p>
        </p:txBody>
      </p:sp>
      <p:grpSp>
        <p:nvGrpSpPr>
          <p:cNvPr id="22" name="Gruppo 21"/>
          <p:cNvGrpSpPr/>
          <p:nvPr/>
        </p:nvGrpSpPr>
        <p:grpSpPr>
          <a:xfrm>
            <a:off x="31591" y="1398479"/>
            <a:ext cx="2552924" cy="3970426"/>
            <a:chOff x="31591" y="1398479"/>
            <a:chExt cx="2552924" cy="3970426"/>
          </a:xfrm>
        </p:grpSpPr>
        <p:grpSp>
          <p:nvGrpSpPr>
            <p:cNvPr id="26" name="Group 25"/>
            <p:cNvGrpSpPr/>
            <p:nvPr/>
          </p:nvGrpSpPr>
          <p:grpSpPr>
            <a:xfrm>
              <a:off x="609600" y="1398479"/>
              <a:ext cx="1237855" cy="1471752"/>
              <a:chOff x="762000" y="1557456"/>
              <a:chExt cx="2057400" cy="2446153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762000" y="1946209"/>
                <a:ext cx="2057400" cy="2057400"/>
              </a:xfrm>
              <a:prstGeom prst="ellipse">
                <a:avLst/>
              </a:prstGeom>
              <a:gradFill flip="none" rotWithShape="1">
                <a:gsLst>
                  <a:gs pos="0">
                    <a:srgbClr val="F39C29"/>
                  </a:gs>
                  <a:gs pos="50000">
                    <a:srgbClr val="F7931D"/>
                  </a:gs>
                  <a:gs pos="100000">
                    <a:srgbClr val="FF6600"/>
                  </a:gs>
                </a:gsLst>
                <a:path path="circle">
                  <a:fillToRect l="50000" t="50000" r="50000" b="50000"/>
                </a:path>
                <a:tileRect/>
              </a:gradFill>
              <a:ln w="82550">
                <a:noFill/>
              </a:ln>
              <a:effectLst>
                <a:outerShdw blurRad="152400" dist="165100" dir="5400000" sx="90000" sy="-19000" rotWithShape="0">
                  <a:prstClr val="black">
                    <a:alpha val="1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/>
                  <a:t>             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121392" y="1557456"/>
                <a:ext cx="1219200" cy="24042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8800" b="1" dirty="0" smtClean="0">
                    <a:solidFill>
                      <a:srgbClr val="F26200">
                        <a:alpha val="40000"/>
                      </a:srgbClr>
                    </a:solidFill>
                    <a:latin typeface="+mj-lt"/>
                    <a:cs typeface="Arial" pitchFamily="34" charset="0"/>
                  </a:rPr>
                  <a:t>1</a:t>
                </a:r>
                <a:endParaRPr lang="it-IT" sz="8800" b="1" dirty="0">
                  <a:solidFill>
                    <a:srgbClr val="F26200">
                      <a:alpha val="40000"/>
                    </a:srgbClr>
                  </a:solidFill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823416" y="2666898"/>
                <a:ext cx="1931160" cy="683264"/>
              </a:xfrm>
              <a:prstGeom prst="rect">
                <a:avLst/>
              </a:prstGeom>
              <a:noFill/>
            </p:spPr>
            <p:txBody>
              <a:bodyPr wrap="square" rtlCol="0">
                <a:normAutofit fontScale="70000" lnSpcReduction="20000"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it-IT" sz="2400" b="1" spc="60" dirty="0" smtClean="0">
                    <a:solidFill>
                      <a:schemeClr val="bg1"/>
                    </a:solidFill>
                    <a:effectLst>
                      <a:outerShdw blurRad="50800" dist="25400" dir="5400000" algn="t" rotWithShape="0">
                        <a:prstClr val="black">
                          <a:alpha val="15000"/>
                        </a:prstClr>
                      </a:outerShdw>
                    </a:effectLst>
                  </a:rPr>
                  <a:t>Capacità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it-IT" sz="2400" b="1" spc="60" dirty="0">
                    <a:solidFill>
                      <a:schemeClr val="bg1"/>
                    </a:solidFill>
                    <a:effectLst>
                      <a:outerShdw blurRad="50800" dist="25400" dir="5400000" algn="t" rotWithShape="0">
                        <a:prstClr val="black">
                          <a:alpha val="15000"/>
                        </a:prstClr>
                      </a:outerShdw>
                    </a:effectLst>
                  </a:rPr>
                  <a:t>p</a:t>
                </a:r>
                <a:r>
                  <a:rPr lang="it-IT" sz="2400" b="1" spc="60" dirty="0" smtClean="0">
                    <a:solidFill>
                      <a:schemeClr val="bg1"/>
                    </a:solidFill>
                    <a:effectLst>
                      <a:outerShdw blurRad="50800" dist="25400" dir="5400000" algn="t" rotWithShape="0">
                        <a:prstClr val="black">
                          <a:alpha val="15000"/>
                        </a:prstClr>
                      </a:outerShdw>
                    </a:effectLst>
                  </a:rPr>
                  <a:t>ersonali</a:t>
                </a:r>
                <a:endParaRPr lang="it-IT" sz="2400" b="1" dirty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1007328" y="1992354"/>
                <a:ext cx="1583472" cy="1295400"/>
              </a:xfrm>
              <a:prstGeom prst="ellipse">
                <a:avLst/>
              </a:prstGeom>
              <a:gradFill flip="none" rotWithShape="1">
                <a:gsLst>
                  <a:gs pos="63000">
                    <a:schemeClr val="bg1">
                      <a:alpha val="7000"/>
                    </a:schemeClr>
                  </a:gs>
                  <a:gs pos="72000">
                    <a:schemeClr val="bg1">
                      <a:alpha val="15000"/>
                    </a:schemeClr>
                  </a:gs>
                  <a:gs pos="91000">
                    <a:schemeClr val="bg1">
                      <a:alpha val="28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/>
                  <a:t>       </a:t>
                </a:r>
              </a:p>
            </p:txBody>
          </p:sp>
        </p:grpSp>
        <p:sp>
          <p:nvSpPr>
            <p:cNvPr id="7" name="CasellaDiTesto 6"/>
            <p:cNvSpPr txBox="1"/>
            <p:nvPr/>
          </p:nvSpPr>
          <p:spPr>
            <a:xfrm>
              <a:off x="31591" y="3337580"/>
              <a:ext cx="2552924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>
                  <a:ea typeface="+mn-lt"/>
                  <a:cs typeface="+mn-lt"/>
                </a:rPr>
                <a:t>Saper riconoscere e apprezzare le proprie personali capacità e acquisire consapevolezza della propria identità, fatta di interessi, valori e conoscenze</a:t>
              </a:r>
            </a:p>
          </p:txBody>
        </p:sp>
        <p:cxnSp>
          <p:nvCxnSpPr>
            <p:cNvPr id="9" name="Connettore 2 8"/>
            <p:cNvCxnSpPr>
              <a:stCxn id="6" idx="4"/>
            </p:cNvCxnSpPr>
            <p:nvPr/>
          </p:nvCxnSpPr>
          <p:spPr>
            <a:xfrm>
              <a:off x="1228528" y="2870231"/>
              <a:ext cx="5032" cy="46734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uppo 29"/>
          <p:cNvGrpSpPr/>
          <p:nvPr/>
        </p:nvGrpSpPr>
        <p:grpSpPr>
          <a:xfrm>
            <a:off x="3203848" y="1384121"/>
            <a:ext cx="2552924" cy="3439568"/>
            <a:chOff x="3027188" y="1379651"/>
            <a:chExt cx="2552924" cy="3439568"/>
          </a:xfrm>
        </p:grpSpPr>
        <p:grpSp>
          <p:nvGrpSpPr>
            <p:cNvPr id="23" name="Group 22"/>
            <p:cNvGrpSpPr/>
            <p:nvPr/>
          </p:nvGrpSpPr>
          <p:grpSpPr>
            <a:xfrm>
              <a:off x="3600064" y="1379651"/>
              <a:ext cx="1614895" cy="1813664"/>
              <a:chOff x="3543300" y="1591943"/>
              <a:chExt cx="2583742" cy="2901762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3543300" y="1946209"/>
                <a:ext cx="2057400" cy="2057400"/>
              </a:xfrm>
              <a:prstGeom prst="ellipse">
                <a:avLst/>
              </a:prstGeom>
              <a:gradFill>
                <a:gsLst>
                  <a:gs pos="0">
                    <a:srgbClr val="00B0F0"/>
                  </a:gs>
                  <a:gs pos="50000">
                    <a:srgbClr val="399ECB"/>
                  </a:gs>
                  <a:gs pos="100000">
                    <a:srgbClr val="0077D0"/>
                  </a:gs>
                </a:gsLst>
                <a:path path="circle">
                  <a:fillToRect l="50000" t="50000" r="50000" b="50000"/>
                </a:path>
              </a:gradFill>
              <a:ln w="82550">
                <a:noFill/>
              </a:ln>
              <a:effectLst>
                <a:outerShdw blurRad="127000" dist="165100" dir="5400000" sx="90000" sy="-19000" rotWithShape="0">
                  <a:prstClr val="black">
                    <a:alpha val="1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/>
                  <a:t>             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933970" y="1591943"/>
                <a:ext cx="1219201" cy="23144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8800" b="1" dirty="0">
                    <a:solidFill>
                      <a:srgbClr val="2A7A9E">
                        <a:alpha val="40000"/>
                      </a:srgbClr>
                    </a:solidFill>
                    <a:latin typeface="+mj-lt"/>
                    <a:cs typeface="Arial" pitchFamily="34" charset="0"/>
                  </a:rPr>
                  <a:t>2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601872" y="2701385"/>
                <a:ext cx="1931160" cy="665695"/>
              </a:xfrm>
              <a:prstGeom prst="rect">
                <a:avLst/>
              </a:prstGeom>
              <a:noFill/>
            </p:spPr>
            <p:txBody>
              <a:bodyPr wrap="square" rtlCol="0">
                <a:normAutofit fontScale="70000" lnSpcReduction="20000"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it-IT" sz="2300" b="1" spc="60" dirty="0" smtClean="0">
                    <a:solidFill>
                      <a:schemeClr val="bg1"/>
                    </a:solidFill>
                    <a:effectLst>
                      <a:outerShdw blurRad="50800" dist="25400" dir="5400000" algn="t" rotWithShape="0">
                        <a:prstClr val="black">
                          <a:alpha val="15000"/>
                        </a:prstClr>
                      </a:outerShdw>
                    </a:effectLst>
                  </a:rPr>
                  <a:t>Senso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it-IT" sz="2300" b="1" spc="60" dirty="0" smtClean="0">
                    <a:solidFill>
                      <a:schemeClr val="bg1"/>
                    </a:solidFill>
                    <a:effectLst>
                      <a:outerShdw blurRad="50800" dist="25400" dir="5400000" algn="t" rotWithShape="0">
                        <a:prstClr val="black">
                          <a:alpha val="15000"/>
                        </a:prstClr>
                      </a:outerShdw>
                    </a:effectLst>
                  </a:rPr>
                  <a:t>critico</a:t>
                </a:r>
                <a:endParaRPr lang="it-IT" sz="2300" b="1" dirty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4543569" y="3198305"/>
                <a:ext cx="1583473" cy="1295400"/>
              </a:xfrm>
              <a:prstGeom prst="ellipse">
                <a:avLst/>
              </a:prstGeom>
              <a:gradFill flip="none" rotWithShape="1">
                <a:gsLst>
                  <a:gs pos="63000">
                    <a:schemeClr val="bg1">
                      <a:alpha val="7000"/>
                    </a:schemeClr>
                  </a:gs>
                  <a:gs pos="72000">
                    <a:schemeClr val="bg1">
                      <a:alpha val="15000"/>
                    </a:schemeClr>
                  </a:gs>
                  <a:gs pos="91000">
                    <a:schemeClr val="bg1">
                      <a:alpha val="28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/>
                  <a:t>       </a:t>
                </a:r>
              </a:p>
            </p:txBody>
          </p:sp>
        </p:grpSp>
        <p:sp>
          <p:nvSpPr>
            <p:cNvPr id="25" name="CasellaDiTesto 24"/>
            <p:cNvSpPr txBox="1"/>
            <p:nvPr/>
          </p:nvSpPr>
          <p:spPr>
            <a:xfrm>
              <a:off x="3027188" y="3341891"/>
              <a:ext cx="2552924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>
                  <a:ea typeface="+mn-lt"/>
                  <a:cs typeface="+mn-lt"/>
                </a:rPr>
                <a:t>Applicare un costruttivo senso critico nella valutazione del proprio operato e della realtà circostante</a:t>
              </a:r>
            </a:p>
          </p:txBody>
        </p:sp>
        <p:cxnSp>
          <p:nvCxnSpPr>
            <p:cNvPr id="28" name="Connettore 2 27"/>
            <p:cNvCxnSpPr/>
            <p:nvPr/>
          </p:nvCxnSpPr>
          <p:spPr>
            <a:xfrm>
              <a:off x="4243024" y="2886994"/>
              <a:ext cx="5032" cy="46734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uppo 30"/>
          <p:cNvGrpSpPr/>
          <p:nvPr/>
        </p:nvGrpSpPr>
        <p:grpSpPr>
          <a:xfrm>
            <a:off x="6516216" y="1352080"/>
            <a:ext cx="2552924" cy="3190140"/>
            <a:chOff x="6411564" y="1352080"/>
            <a:chExt cx="2552924" cy="3190140"/>
          </a:xfrm>
        </p:grpSpPr>
        <p:grpSp>
          <p:nvGrpSpPr>
            <p:cNvPr id="24" name="Group 23"/>
            <p:cNvGrpSpPr/>
            <p:nvPr/>
          </p:nvGrpSpPr>
          <p:grpSpPr>
            <a:xfrm>
              <a:off x="6984915" y="1352080"/>
              <a:ext cx="1341599" cy="1500856"/>
              <a:chOff x="6269967" y="1587511"/>
              <a:chExt cx="2073003" cy="2319083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6269967" y="1849194"/>
                <a:ext cx="2057400" cy="2057400"/>
              </a:xfrm>
              <a:prstGeom prst="ellipse">
                <a:avLst/>
              </a:prstGeom>
              <a:gradFill flip="none" rotWithShape="1">
                <a:gsLst>
                  <a:gs pos="5000">
                    <a:srgbClr val="84D830"/>
                  </a:gs>
                  <a:gs pos="48000">
                    <a:srgbClr val="7BCF27"/>
                  </a:gs>
                  <a:gs pos="100000">
                    <a:srgbClr val="56901C"/>
                  </a:gs>
                </a:gsLst>
                <a:path path="circle">
                  <a:fillToRect l="50000" t="50000" r="50000" b="50000"/>
                </a:path>
                <a:tileRect/>
              </a:gradFill>
              <a:ln w="50800">
                <a:noFill/>
              </a:ln>
              <a:effectLst>
                <a:outerShdw blurRad="152400" dist="165100" dir="5400000" sx="90000" sy="-19000" rotWithShape="0">
                  <a:prstClr val="black">
                    <a:alpha val="1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/>
                  <a:t>             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6721605" y="1587511"/>
                <a:ext cx="1219201" cy="22351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8800" b="1" dirty="0">
                    <a:solidFill>
                      <a:srgbClr val="65B131">
                        <a:alpha val="64000"/>
                      </a:srgbClr>
                    </a:solidFill>
                    <a:latin typeface="+mj-lt"/>
                    <a:cs typeface="Arial" pitchFamily="34" charset="0"/>
                  </a:rPr>
                  <a:t>3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411810" y="2674651"/>
                <a:ext cx="1931160" cy="665695"/>
              </a:xfrm>
              <a:prstGeom prst="rect">
                <a:avLst/>
              </a:prstGeom>
              <a:noFill/>
            </p:spPr>
            <p:txBody>
              <a:bodyPr wrap="square" rtlCol="0">
                <a:normAutofit fontScale="77500" lnSpcReduction="20000"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it-IT" sz="2300" b="1" spc="60" dirty="0" smtClean="0">
                    <a:solidFill>
                      <a:schemeClr val="bg1"/>
                    </a:solidFill>
                    <a:effectLst>
                      <a:outerShdw blurRad="50800" dist="25400" dir="5400000" algn="t" rotWithShape="0">
                        <a:prstClr val="black">
                          <a:alpha val="15000"/>
                        </a:prstClr>
                      </a:outerShdw>
                    </a:effectLst>
                  </a:rPr>
                  <a:t> Pregiudizi</a:t>
                </a:r>
                <a:endParaRPr lang="it-IT" sz="2300" b="1" dirty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6569929" y="2005361"/>
                <a:ext cx="1583472" cy="1295399"/>
              </a:xfrm>
              <a:prstGeom prst="ellipse">
                <a:avLst/>
              </a:prstGeom>
              <a:gradFill flip="none" rotWithShape="1">
                <a:gsLst>
                  <a:gs pos="63000">
                    <a:schemeClr val="bg1">
                      <a:alpha val="7000"/>
                    </a:schemeClr>
                  </a:gs>
                  <a:gs pos="72000">
                    <a:schemeClr val="bg1">
                      <a:alpha val="15000"/>
                    </a:schemeClr>
                  </a:gs>
                  <a:gs pos="91000">
                    <a:schemeClr val="bg1">
                      <a:alpha val="28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/>
                  <a:t>       </a:t>
                </a:r>
              </a:p>
            </p:txBody>
          </p:sp>
        </p:grpSp>
        <p:sp>
          <p:nvSpPr>
            <p:cNvPr id="27" name="CasellaDiTesto 26"/>
            <p:cNvSpPr txBox="1"/>
            <p:nvPr/>
          </p:nvSpPr>
          <p:spPr>
            <a:xfrm>
              <a:off x="6411564" y="3341891"/>
              <a:ext cx="25529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>
                  <a:ea typeface="+mn-lt"/>
                  <a:cs typeface="+mn-lt"/>
                </a:rPr>
                <a:t>Essere consapevoli delle varie forme di diversità e contrastare la formazione di pregiudizi</a:t>
              </a:r>
            </a:p>
          </p:txBody>
        </p:sp>
        <p:cxnSp>
          <p:nvCxnSpPr>
            <p:cNvPr id="29" name="Connettore 2 28"/>
            <p:cNvCxnSpPr/>
            <p:nvPr/>
          </p:nvCxnSpPr>
          <p:spPr>
            <a:xfrm>
              <a:off x="7701613" y="2860822"/>
              <a:ext cx="5032" cy="46734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Users\Luca\Desktop\Per_presentazione\MicrosoftTeams-image(3)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93702"/>
            <a:ext cx="2896335" cy="4339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Stages</a:t>
            </a:r>
            <a:r>
              <a:rPr lang="it-IT" sz="28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all’estero</a:t>
            </a:r>
            <a:endParaRPr lang="it-IT" dirty="0"/>
          </a:p>
        </p:txBody>
      </p:sp>
      <p:pic>
        <p:nvPicPr>
          <p:cNvPr id="8195" name="Picture 3" descr="C:\Users\Luca\Desktop\Per_presentazione\MicrosoftTeams-image(1)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90" y="1793702"/>
            <a:ext cx="3097790" cy="206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Luca\Desktop\Per_presentazione\MicrosoftTeams-imag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90" y="4065006"/>
            <a:ext cx="3097790" cy="206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971600" y="141277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MONTPELLIER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6788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4572000" y="3857614"/>
            <a:ext cx="4114800" cy="233172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r>
              <a:rPr lang="it-IT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The </a:t>
            </a:r>
            <a:r>
              <a:rPr lang="it-IT" sz="20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wisdom</a:t>
            </a:r>
            <a:r>
              <a:rPr lang="it-IT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of the </a:t>
            </a:r>
            <a:r>
              <a:rPr lang="it-IT" sz="20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ancients</a:t>
            </a:r>
            <a:endParaRPr lang="it-IT" sz="20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it-IT" sz="20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r>
              <a:rPr lang="it-IT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laboratorio di lingua inglese sui proverbi e le espressioni idiomatiche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3352800" y="4730216"/>
            <a:ext cx="1053515" cy="490290"/>
          </a:xfrm>
          <a:prstGeom prst="leftArrow">
            <a:avLst/>
          </a:prstGeom>
          <a:gradFill flip="none" rotWithShape="1">
            <a:gsLst>
              <a:gs pos="15000">
                <a:schemeClr val="tx1">
                  <a:lumMod val="75000"/>
                  <a:lumOff val="25000"/>
                  <a:alpha val="18000"/>
                </a:schemeClr>
              </a:gs>
              <a:gs pos="48000">
                <a:schemeClr val="tx1">
                  <a:lumMod val="65000"/>
                  <a:lumOff val="35000"/>
                  <a:alpha val="2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34622" y="76200"/>
            <a:ext cx="6651978" cy="734291"/>
          </a:xfrm>
        </p:spPr>
        <p:txBody>
          <a:bodyPr anchor="b">
            <a:normAutofit/>
          </a:bodyPr>
          <a:lstStyle/>
          <a:p>
            <a:pPr lvl="0">
              <a:spcBef>
                <a:spcPts val="0"/>
              </a:spcBef>
            </a:pPr>
            <a:r>
              <a:rPr lang="it-IT" b="1" smtClean="0">
                <a:solidFill>
                  <a:prstClr val="white"/>
                </a:solidFill>
                <a:ea typeface="+mn-ea"/>
                <a:cs typeface="+mn-cs"/>
              </a:rPr>
              <a:t>Lingue straniere-liceo </a:t>
            </a:r>
            <a:r>
              <a:rPr lang="it-IT" b="1" dirty="0" smtClean="0">
                <a:solidFill>
                  <a:prstClr val="white"/>
                </a:solidFill>
                <a:ea typeface="+mn-ea"/>
                <a:cs typeface="+mn-cs"/>
              </a:rPr>
              <a:t>linguistico</a:t>
            </a:r>
            <a:endParaRPr lang="it-IT" dirty="0"/>
          </a:p>
        </p:txBody>
      </p:sp>
      <p:pic>
        <p:nvPicPr>
          <p:cNvPr id="15363" name="Picture 3" descr="C:\Users\Luca\Desktop\Per_presentazione\Copertina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833" y="3645024"/>
            <a:ext cx="2002975" cy="29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6"/>
          <p:cNvSpPr txBox="1"/>
          <p:nvPr/>
        </p:nvSpPr>
        <p:spPr>
          <a:xfrm>
            <a:off x="95667" y="1197750"/>
            <a:ext cx="4114800" cy="2185416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r"/>
            <a:r>
              <a:rPr lang="it-IT" sz="2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Ricettario natalizio in lingua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12" name="Right Arrow 19"/>
          <p:cNvSpPr/>
          <p:nvPr/>
        </p:nvSpPr>
        <p:spPr>
          <a:xfrm>
            <a:off x="3683710" y="1928575"/>
            <a:ext cx="1053515" cy="490290"/>
          </a:xfrm>
          <a:prstGeom prst="leftArrow">
            <a:avLst/>
          </a:prstGeom>
          <a:gradFill flip="none" rotWithShape="1">
            <a:gsLst>
              <a:gs pos="15000">
                <a:schemeClr val="tx1">
                  <a:lumMod val="75000"/>
                  <a:lumOff val="25000"/>
                  <a:alpha val="18000"/>
                </a:schemeClr>
              </a:gs>
              <a:gs pos="48000">
                <a:schemeClr val="tx1">
                  <a:lumMod val="65000"/>
                  <a:lumOff val="35000"/>
                  <a:alpha val="2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pic>
        <p:nvPicPr>
          <p:cNvPr id="13" name="Picture 2" descr="C:\Users\Luca\Desktop\Per_presentazione\Copertina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225" y="1156966"/>
            <a:ext cx="1757156" cy="260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885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762000"/>
            <a:ext cx="2445488" cy="22860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67744" y="2852936"/>
            <a:ext cx="4104456" cy="648072"/>
          </a:xfrm>
        </p:spPr>
        <p:txBody>
          <a:bodyPr wrap="square" tIns="0" bIns="0" anchor="t" anchorCtr="0">
            <a:normAutofit fontScale="90000"/>
          </a:bodyPr>
          <a:lstStyle/>
          <a:p>
            <a:r>
              <a:rPr lang="it-IT" sz="36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</a:rPr>
              <a:t>I NOSTRI LABORATORI</a:t>
            </a:r>
            <a:br>
              <a:rPr lang="it-IT" sz="36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</a:rPr>
            </a:br>
            <a:r>
              <a:rPr lang="it-IT" sz="36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</a:rPr>
              <a:t>per il liceo scientifico non solo matematica… </a:t>
            </a:r>
            <a:br>
              <a:rPr lang="it-IT" sz="36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</a:rPr>
            </a:br>
            <a:endParaRPr lang="it-IT" sz="3600" dirty="0">
              <a:latin typeface="+mn-lt"/>
            </a:endParaRPr>
          </a:p>
        </p:txBody>
      </p:sp>
      <p:pic>
        <p:nvPicPr>
          <p:cNvPr id="6" name="Picture 2" descr="C:\Users\Luca\Documents\uploads\2018\01\logo-istituto-leonardo-da-vinci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7056783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7773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8"/>
          <p:cNvSpPr>
            <a:spLocks noGrp="1"/>
          </p:cNvSpPr>
          <p:nvPr>
            <p:ph type="title"/>
          </p:nvPr>
        </p:nvSpPr>
        <p:spPr>
          <a:xfrm>
            <a:off x="434622" y="76200"/>
            <a:ext cx="6651978" cy="734291"/>
          </a:xfrm>
        </p:spPr>
        <p:txBody>
          <a:bodyPr anchor="b">
            <a:normAutofit/>
          </a:bodyPr>
          <a:lstStyle/>
          <a:p>
            <a:pPr lvl="0">
              <a:spcBef>
                <a:spcPts val="0"/>
              </a:spcBef>
            </a:pPr>
            <a:r>
              <a:rPr lang="it-IT" sz="2400" b="1" dirty="0" smtClean="0">
                <a:solidFill>
                  <a:prstClr val="white"/>
                </a:solidFill>
                <a:ea typeface="+mn-ea"/>
                <a:cs typeface="+mn-cs"/>
              </a:rPr>
              <a:t>Fisica</a:t>
            </a:r>
            <a:endParaRPr lang="it-IT" sz="2400" dirty="0"/>
          </a:p>
        </p:txBody>
      </p:sp>
      <p:pic>
        <p:nvPicPr>
          <p:cNvPr id="2050" name="Picture 2" descr="C:\Users\Luca\Desktop\Per_presentazione\fisica2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335301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Luca\Desktop\Per_presentazione\fisica1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354" y="2060848"/>
            <a:ext cx="3605492" cy="4359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791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11560" y="1192625"/>
            <a:ext cx="3528392" cy="2185416"/>
          </a:xfrm>
          <a:prstGeom prst="rect">
            <a:avLst/>
          </a:prstGeom>
          <a:noFill/>
        </p:spPr>
        <p:txBody>
          <a:bodyPr wrap="square" rtlCol="0" anchor="ctr">
            <a:normAutofit fontScale="47500" lnSpcReduction="20000"/>
          </a:bodyPr>
          <a:lstStyle/>
          <a:p>
            <a:pPr algn="r"/>
            <a:r>
              <a:rPr lang="it-IT" sz="2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DANTEDI’</a:t>
            </a:r>
            <a:endParaRPr lang="it-IT" sz="20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r">
              <a:lnSpc>
                <a:spcPct val="80000"/>
              </a:lnSpc>
            </a:pPr>
            <a:endParaRPr lang="it-IT" dirty="0">
              <a:solidFill>
                <a:prstClr val="black"/>
              </a:solidFill>
            </a:endParaRPr>
          </a:p>
          <a:p>
            <a:pPr algn="r"/>
            <a:r>
              <a:rPr lang="it-IT" sz="2000" dirty="0"/>
              <a:t>Gli alunni di  III liceo Scientifico in pieno </a:t>
            </a:r>
            <a:r>
              <a:rPr lang="it-IT" sz="2000" dirty="0" err="1"/>
              <a:t>lockdown</a:t>
            </a:r>
            <a:r>
              <a:rPr lang="it-IT" sz="2000" dirty="0"/>
              <a:t> non si sono  persi d’animo e  per celebrare il primo anno del </a:t>
            </a:r>
            <a:r>
              <a:rPr lang="it-IT" sz="2000" dirty="0" err="1"/>
              <a:t>Dantedì</a:t>
            </a:r>
            <a:r>
              <a:rPr lang="it-IT" sz="2000" dirty="0"/>
              <a:t> hanno ideato un video in cui hanno recitato alcuni versi scelti dalle tre Cantiche della </a:t>
            </a:r>
            <a:r>
              <a:rPr lang="it-IT" sz="2000" i="1" dirty="0"/>
              <a:t>Divina Commedia</a:t>
            </a:r>
            <a:r>
              <a:rPr lang="it-IT" sz="2000" dirty="0"/>
              <a:t>. </a:t>
            </a:r>
          </a:p>
          <a:p>
            <a:pPr algn="r"/>
            <a:r>
              <a:rPr lang="it-IT" sz="2000" dirty="0"/>
              <a:t>Siamo stati subito pronti al via nella convinzione che la “didattica a distanza” non doveva</a:t>
            </a:r>
            <a:br>
              <a:rPr lang="it-IT" sz="2000" dirty="0"/>
            </a:br>
            <a:r>
              <a:rPr lang="it-IT" sz="2000" dirty="0"/>
              <a:t>registrarsi come un ripiego, ma come una sfida verso nuove e inedite opportunità.</a:t>
            </a:r>
            <a:br>
              <a:rPr lang="it-IT" sz="2000" dirty="0"/>
            </a:br>
            <a:r>
              <a:rPr lang="it-IT" sz="2000" dirty="0"/>
              <a:t>Intelligenza, competenza tecnica, conoscenza dei contenuti, creatività e</a:t>
            </a:r>
            <a:br>
              <a:rPr lang="it-IT" sz="2000" dirty="0"/>
            </a:br>
            <a:r>
              <a:rPr lang="it-IT" sz="2000" dirty="0"/>
              <a:t>voglia di mettersi in gioco fanno di questi ragazzi un esempio per tutti. Hanno coordinato il</a:t>
            </a:r>
            <a:br>
              <a:rPr lang="it-IT" sz="2000" dirty="0"/>
            </a:br>
            <a:r>
              <a:rPr lang="it-IT" sz="2000" dirty="0"/>
              <a:t>lavoro in modo autonomo e Il progetto, completo in tutte le sue parti, è il risultato della</a:t>
            </a:r>
            <a:br>
              <a:rPr lang="it-IT" sz="2000" dirty="0"/>
            </a:br>
            <a:r>
              <a:rPr lang="it-IT" sz="2000" dirty="0"/>
              <a:t>personalità del singolo che cresce e matura nel gruppo.</a:t>
            </a:r>
            <a:endParaRPr lang="it-IT" sz="20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0" y="3857614"/>
            <a:ext cx="4114800" cy="2331720"/>
          </a:xfrm>
          <a:prstGeom prst="rect">
            <a:avLst/>
          </a:prstGeom>
          <a:noFill/>
        </p:spPr>
        <p:txBody>
          <a:bodyPr wrap="square" rtlCol="0" anchor="ctr">
            <a:normAutofit fontScale="55000" lnSpcReduction="20000"/>
          </a:bodyPr>
          <a:lstStyle/>
          <a:p>
            <a:r>
              <a:rPr lang="it-IT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ENEIDE</a:t>
            </a:r>
          </a:p>
          <a:p>
            <a:endParaRPr lang="it-IT" sz="20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r>
              <a:rPr lang="it-IT" sz="2000" b="1" dirty="0"/>
              <a:t>Classe III Liceo Scientifico:</a:t>
            </a:r>
            <a:r>
              <a:rPr lang="it-IT" sz="2000" dirty="0"/>
              <a:t> Il progetto “Eneide” svolto nell’ambito dello studio della Letteratura latina ha tra gli obiettivi quello di approfondire in maniera innovativa e coinvolgente lo studio dei classici del mondo antico. Attraverso innovative tecniche  grafiche come Adobe Illustrator (disegno del personaggio), Adobe </a:t>
            </a:r>
            <a:r>
              <a:rPr lang="it-IT" sz="2000" dirty="0" err="1"/>
              <a:t>Character</a:t>
            </a:r>
            <a:r>
              <a:rPr lang="it-IT" sz="2000" dirty="0"/>
              <a:t> Animator (animazioni), Adobe Premiere pro (montaggio del video) gli studenti, in cooperative </a:t>
            </a:r>
            <a:r>
              <a:rPr lang="it-IT" sz="2000" dirty="0" err="1"/>
              <a:t>learning</a:t>
            </a:r>
            <a:r>
              <a:rPr lang="it-IT" sz="2000" dirty="0"/>
              <a:t>, utilizzando le acquisite capacità informatiche e sceniche hanno reinterpretato il capolavoro di Virgilio salvaguardando il senso generale della storia. Inoltre il progetto rientra nelle attività che la scuola svolge per la continuità tra scuola media e liceo poiché è stato presentato agli allievi di I media.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3533670" y="2105540"/>
            <a:ext cx="1053515" cy="490290"/>
          </a:xfrm>
          <a:prstGeom prst="leftArrow">
            <a:avLst/>
          </a:prstGeom>
          <a:gradFill flip="none" rotWithShape="1">
            <a:gsLst>
              <a:gs pos="15000">
                <a:schemeClr val="tx1">
                  <a:lumMod val="75000"/>
                  <a:lumOff val="25000"/>
                  <a:alpha val="18000"/>
                </a:schemeClr>
              </a:gs>
              <a:gs pos="48000">
                <a:schemeClr val="tx1">
                  <a:lumMod val="65000"/>
                  <a:lumOff val="35000"/>
                  <a:alpha val="2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3352800" y="4730216"/>
            <a:ext cx="1053515" cy="490290"/>
          </a:xfrm>
          <a:prstGeom prst="leftArrow">
            <a:avLst/>
          </a:prstGeom>
          <a:gradFill flip="none" rotWithShape="1">
            <a:gsLst>
              <a:gs pos="15000">
                <a:schemeClr val="tx1">
                  <a:lumMod val="75000"/>
                  <a:lumOff val="25000"/>
                  <a:alpha val="18000"/>
                </a:schemeClr>
              </a:gs>
              <a:gs pos="48000">
                <a:schemeClr val="tx1">
                  <a:lumMod val="65000"/>
                  <a:lumOff val="35000"/>
                  <a:alpha val="2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34622" y="76200"/>
            <a:ext cx="6651978" cy="734291"/>
          </a:xfrm>
        </p:spPr>
        <p:txBody>
          <a:bodyPr anchor="b">
            <a:normAutofit/>
          </a:bodyPr>
          <a:lstStyle/>
          <a:p>
            <a:pPr lvl="0">
              <a:spcBef>
                <a:spcPts val="0"/>
              </a:spcBef>
            </a:pPr>
            <a:r>
              <a:rPr lang="it-IT" sz="2400" b="1" dirty="0" smtClean="0">
                <a:solidFill>
                  <a:prstClr val="white"/>
                </a:solidFill>
                <a:ea typeface="+mn-ea"/>
                <a:cs typeface="+mn-cs"/>
              </a:rPr>
              <a:t>Italiano e latino</a:t>
            </a:r>
            <a:endParaRPr lang="it-IT" sz="2400" dirty="0"/>
          </a:p>
        </p:txBody>
      </p:sp>
      <p:pic>
        <p:nvPicPr>
          <p:cNvPr id="9219" name="Picture 3" descr="C:\Users\Luca\Desktop\Per_presentazione\dante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87" y="1047326"/>
            <a:ext cx="3496990" cy="260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Luca\Desktop\Per_presentazione\eneide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55" y="4149080"/>
            <a:ext cx="3329534" cy="190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4572000" y="3857614"/>
            <a:ext cx="4114800" cy="2331720"/>
          </a:xfrm>
          <a:prstGeom prst="rect">
            <a:avLst/>
          </a:prstGeom>
          <a:noFill/>
        </p:spPr>
        <p:txBody>
          <a:bodyPr wrap="square" rtlCol="0" anchor="ctr">
            <a:normAutofit fontScale="70000" lnSpcReduction="20000"/>
          </a:bodyPr>
          <a:lstStyle/>
          <a:p>
            <a:r>
              <a:rPr lang="it-IT" sz="2000" dirty="0"/>
              <a:t>Ogni anno il nostro Istituto partecipa con attività varie alla </a:t>
            </a:r>
            <a:r>
              <a:rPr lang="it-IT" sz="2000" i="1" dirty="0"/>
              <a:t>Settimana della lingua italiana nel mondo,</a:t>
            </a:r>
            <a:r>
              <a:rPr lang="it-IT" sz="2000" dirty="0"/>
              <a:t> evento promosso dall’Accademia della Crusca con la cooperazione culturale del Ministero degli affari esteri e della cooperazione internazionale. Tema di quest’anno è stato “L’italiano tra parola e immagine: graffiti, illustrazioni, fumetti”. La classe II Liceo scientifico ha approfondito attraverso un laboratorio in cooperative </a:t>
            </a:r>
            <a:r>
              <a:rPr lang="it-IT" sz="2000" dirty="0" err="1"/>
              <a:t>learning</a:t>
            </a:r>
            <a:r>
              <a:rPr lang="it-IT" sz="2000" dirty="0"/>
              <a:t> l’italiano dei fumetti partendo dal </a:t>
            </a:r>
            <a:r>
              <a:rPr lang="it-IT" sz="2000" i="1" dirty="0"/>
              <a:t>Corriere dei piccoli</a:t>
            </a:r>
            <a:r>
              <a:rPr lang="it-IT" sz="2000" dirty="0"/>
              <a:t> sino a giungere a </a:t>
            </a:r>
            <a:r>
              <a:rPr lang="it-IT" sz="2000" i="1" dirty="0"/>
              <a:t>Coco Bill</a:t>
            </a:r>
            <a:r>
              <a:rPr lang="it-IT" sz="2000" dirty="0"/>
              <a:t>. </a:t>
            </a:r>
          </a:p>
          <a:p>
            <a:r>
              <a:rPr lang="it-IT" sz="2000" dirty="0"/>
              <a:t>Gli alunni di IV liceo scientifico invece hanno illustrato attraverso una presentazione multimediale la storia del fumetto in Italia e nel mondo. 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3352800" y="4730216"/>
            <a:ext cx="1053515" cy="490290"/>
          </a:xfrm>
          <a:prstGeom prst="leftArrow">
            <a:avLst/>
          </a:prstGeom>
          <a:gradFill flip="none" rotWithShape="1">
            <a:gsLst>
              <a:gs pos="15000">
                <a:schemeClr val="tx1">
                  <a:lumMod val="75000"/>
                  <a:lumOff val="25000"/>
                  <a:alpha val="18000"/>
                </a:schemeClr>
              </a:gs>
              <a:gs pos="48000">
                <a:schemeClr val="tx1">
                  <a:lumMod val="65000"/>
                  <a:lumOff val="35000"/>
                  <a:alpha val="2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0" name="Right Arrow 19"/>
          <p:cNvSpPr/>
          <p:nvPr/>
        </p:nvSpPr>
        <p:spPr>
          <a:xfrm>
            <a:off x="3352800" y="2447014"/>
            <a:ext cx="1053515" cy="490290"/>
          </a:xfrm>
          <a:prstGeom prst="leftArrow">
            <a:avLst/>
          </a:prstGeom>
          <a:gradFill flip="none" rotWithShape="1">
            <a:gsLst>
              <a:gs pos="15000">
                <a:schemeClr val="tx1">
                  <a:lumMod val="75000"/>
                  <a:lumOff val="25000"/>
                  <a:alpha val="18000"/>
                </a:schemeClr>
              </a:gs>
              <a:gs pos="48000">
                <a:schemeClr val="tx1">
                  <a:lumMod val="65000"/>
                  <a:lumOff val="35000"/>
                  <a:alpha val="2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pic>
        <p:nvPicPr>
          <p:cNvPr id="11" name="Picture 2" descr="C:\Users\Luca\Desktop\Per_presentazione\sli1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327" y="1434900"/>
            <a:ext cx="3723915" cy="204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6"/>
          <p:cNvSpPr txBox="1"/>
          <p:nvPr/>
        </p:nvSpPr>
        <p:spPr>
          <a:xfrm>
            <a:off x="523331" y="1637887"/>
            <a:ext cx="3420038" cy="2185416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r"/>
            <a:r>
              <a:rPr lang="it-IT" sz="2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La settimana della lingua italiana</a:t>
            </a:r>
            <a:endParaRPr lang="it-IT" sz="20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r">
              <a:lnSpc>
                <a:spcPct val="80000"/>
              </a:lnSpc>
            </a:pP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13" name="Title 8"/>
          <p:cNvSpPr>
            <a:spLocks noGrp="1"/>
          </p:cNvSpPr>
          <p:nvPr>
            <p:ph type="title"/>
          </p:nvPr>
        </p:nvSpPr>
        <p:spPr>
          <a:xfrm>
            <a:off x="434622" y="76200"/>
            <a:ext cx="6651978" cy="734291"/>
          </a:xfrm>
        </p:spPr>
        <p:txBody>
          <a:bodyPr anchor="b">
            <a:normAutofit/>
          </a:bodyPr>
          <a:lstStyle/>
          <a:p>
            <a:pPr lvl="0">
              <a:spcBef>
                <a:spcPts val="0"/>
              </a:spcBef>
            </a:pPr>
            <a:r>
              <a:rPr lang="it-IT" sz="2400" b="1" dirty="0" smtClean="0">
                <a:solidFill>
                  <a:prstClr val="white"/>
                </a:solidFill>
                <a:ea typeface="+mn-ea"/>
                <a:cs typeface="+mn-cs"/>
              </a:rPr>
              <a:t>Giornata della lingua italiana nel Mondo</a:t>
            </a:r>
            <a:endParaRPr lang="it-IT" sz="2400" dirty="0"/>
          </a:p>
        </p:txBody>
      </p:sp>
      <p:pic>
        <p:nvPicPr>
          <p:cNvPr id="1026" name="Picture 2" descr="C:\Users\Luca\Desktop\Per_presentazione\fumetto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76" y="3717033"/>
            <a:ext cx="3717693" cy="2472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512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79512" y="1170739"/>
            <a:ext cx="3888432" cy="2185416"/>
          </a:xfrm>
          <a:prstGeom prst="rect">
            <a:avLst/>
          </a:prstGeom>
          <a:noFill/>
        </p:spPr>
        <p:txBody>
          <a:bodyPr wrap="square" rtlCol="0" anchor="ctr">
            <a:normAutofit fontScale="92500" lnSpcReduction="20000"/>
          </a:bodyPr>
          <a:lstStyle/>
          <a:p>
            <a:pPr algn="r"/>
            <a:r>
              <a:rPr lang="it-IT" sz="2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Molière</a:t>
            </a:r>
            <a:endParaRPr lang="it-IT" sz="20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r">
              <a:lnSpc>
                <a:spcPct val="80000"/>
              </a:lnSpc>
            </a:pPr>
            <a:endParaRPr lang="it-IT" dirty="0">
              <a:solidFill>
                <a:prstClr val="black"/>
              </a:solidFill>
            </a:endParaRPr>
          </a:p>
          <a:p>
            <a:pPr algn="r"/>
            <a:r>
              <a:rPr lang="it-IT" sz="2000" dirty="0"/>
              <a:t>Il progetto “Atelier </a:t>
            </a:r>
            <a:r>
              <a:rPr lang="it-IT" sz="2000" dirty="0" err="1"/>
              <a:t>Théâtral</a:t>
            </a:r>
            <a:r>
              <a:rPr lang="it-IT" sz="2000" dirty="0"/>
              <a:t>” ha tra gli obiettivi quello di avvicinare gli alunni al mondo del teatro in maniera dinamica e coinvolgente, sviluppando capacità sceniche e di interpretazione che normalmente </a:t>
            </a:r>
            <a:r>
              <a:rPr lang="it-IT" sz="2000" dirty="0" smtClean="0"/>
              <a:t>non </a:t>
            </a:r>
            <a:r>
              <a:rPr lang="it-IT" sz="2000" dirty="0"/>
              <a:t>vengono loro richieste</a:t>
            </a:r>
            <a:endParaRPr lang="it-IT" sz="20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0" y="3857614"/>
            <a:ext cx="4114800" cy="2331720"/>
          </a:xfrm>
          <a:prstGeom prst="rect">
            <a:avLst/>
          </a:prstGeom>
          <a:noFill/>
        </p:spPr>
        <p:txBody>
          <a:bodyPr wrap="square" rtlCol="0" anchor="ctr">
            <a:normAutofit fontScale="85000" lnSpcReduction="10000"/>
          </a:bodyPr>
          <a:lstStyle/>
          <a:p>
            <a:r>
              <a:rPr lang="it-IT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Progetto Schiave</a:t>
            </a:r>
          </a:p>
          <a:p>
            <a:endParaRPr lang="it-IT" sz="20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r>
              <a:rPr lang="it-IT" sz="2000" dirty="0" smtClean="0"/>
              <a:t>Obiettivo </a:t>
            </a:r>
            <a:r>
              <a:rPr lang="it-IT" sz="2000" dirty="0"/>
              <a:t>del progetto è quello di portare all’attenzione di tutti la piaga della schiavitù sessuale e finanziare un’associazione di beneficenza che fornisce aiuto e sostegno alle vittime di schiavitù</a:t>
            </a:r>
            <a:r>
              <a:rPr lang="it-IT" sz="2000" dirty="0" smtClean="0"/>
              <a:t>.</a:t>
            </a:r>
          </a:p>
          <a:p>
            <a:endParaRPr lang="it-IT" sz="2000" dirty="0" smtClean="0"/>
          </a:p>
          <a:p>
            <a:r>
              <a:rPr lang="it-IT" sz="2000" dirty="0"/>
              <a:t>IV Liceo Scientifico – Francese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3613548" y="2105540"/>
            <a:ext cx="1053515" cy="490290"/>
          </a:xfrm>
          <a:prstGeom prst="leftArrow">
            <a:avLst/>
          </a:prstGeom>
          <a:gradFill flip="none" rotWithShape="1">
            <a:gsLst>
              <a:gs pos="15000">
                <a:schemeClr val="tx1">
                  <a:lumMod val="75000"/>
                  <a:lumOff val="25000"/>
                  <a:alpha val="18000"/>
                </a:schemeClr>
              </a:gs>
              <a:gs pos="48000">
                <a:schemeClr val="tx1">
                  <a:lumMod val="65000"/>
                  <a:lumOff val="35000"/>
                  <a:alpha val="2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3506798" y="4739563"/>
            <a:ext cx="1053515" cy="490290"/>
          </a:xfrm>
          <a:prstGeom prst="leftArrow">
            <a:avLst/>
          </a:prstGeom>
          <a:gradFill flip="none" rotWithShape="1">
            <a:gsLst>
              <a:gs pos="15000">
                <a:schemeClr val="tx1">
                  <a:lumMod val="75000"/>
                  <a:lumOff val="25000"/>
                  <a:alpha val="18000"/>
                </a:schemeClr>
              </a:gs>
              <a:gs pos="48000">
                <a:schemeClr val="tx1">
                  <a:lumMod val="65000"/>
                  <a:lumOff val="35000"/>
                  <a:alpha val="2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34622" y="76200"/>
            <a:ext cx="6651978" cy="734291"/>
          </a:xfrm>
        </p:spPr>
        <p:txBody>
          <a:bodyPr anchor="b">
            <a:normAutofit/>
          </a:bodyPr>
          <a:lstStyle/>
          <a:p>
            <a:pPr lvl="0">
              <a:spcBef>
                <a:spcPts val="0"/>
              </a:spcBef>
            </a:pPr>
            <a:r>
              <a:rPr lang="it-IT" b="1" dirty="0" smtClean="0">
                <a:solidFill>
                  <a:prstClr val="white"/>
                </a:solidFill>
                <a:ea typeface="+mn-ea"/>
                <a:cs typeface="+mn-cs"/>
              </a:rPr>
              <a:t>Francese</a:t>
            </a:r>
            <a:endParaRPr lang="it-IT" dirty="0"/>
          </a:p>
        </p:txBody>
      </p:sp>
      <p:pic>
        <p:nvPicPr>
          <p:cNvPr id="10242" name="Picture 2" descr="C:\Users\Luca\Desktop\Per_presentazione\lecole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70739"/>
            <a:ext cx="3757194" cy="218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Luca\Desktop\Per_presentazione\schiave pagato x progetto (1).pn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594488"/>
            <a:ext cx="2857972" cy="285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50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34622" y="76200"/>
            <a:ext cx="6651978" cy="734291"/>
          </a:xfrm>
        </p:spPr>
        <p:txBody>
          <a:bodyPr anchor="b">
            <a:normAutofit/>
          </a:bodyPr>
          <a:lstStyle/>
          <a:p>
            <a:pPr lvl="0">
              <a:spcBef>
                <a:spcPts val="0"/>
              </a:spcBef>
            </a:pPr>
            <a:r>
              <a:rPr lang="it-IT" b="1" dirty="0" smtClean="0">
                <a:solidFill>
                  <a:prstClr val="white"/>
                </a:solidFill>
                <a:ea typeface="+mn-ea"/>
                <a:cs typeface="+mn-cs"/>
              </a:rPr>
              <a:t>Filosofia</a:t>
            </a:r>
            <a:endParaRPr lang="it-IT" dirty="0"/>
          </a:p>
        </p:txBody>
      </p:sp>
      <p:sp>
        <p:nvSpPr>
          <p:cNvPr id="11" name="TextBox 16"/>
          <p:cNvSpPr txBox="1"/>
          <p:nvPr/>
        </p:nvSpPr>
        <p:spPr>
          <a:xfrm>
            <a:off x="179512" y="2460025"/>
            <a:ext cx="4114800" cy="2185416"/>
          </a:xfrm>
          <a:prstGeom prst="rect">
            <a:avLst/>
          </a:prstGeom>
          <a:noFill/>
        </p:spPr>
        <p:txBody>
          <a:bodyPr wrap="square" rtlCol="0" anchor="ctr">
            <a:normAutofit lnSpcReduction="10000"/>
          </a:bodyPr>
          <a:lstStyle/>
          <a:p>
            <a:pPr algn="r"/>
            <a:r>
              <a:rPr lang="it-IT" sz="2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I nostri studenti partecipano a concorsi nazionali indetti dal ministero e da associazioni culturali per la scuola. Per la filosofia i nostri alunni gareggiano nella categoria junior insieme a centinaia di altri studenti da tutte le scuole d’Italia.</a:t>
            </a:r>
            <a:endParaRPr lang="it-IT" sz="20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>
              <a:lnSpc>
                <a:spcPct val="80000"/>
              </a:lnSpc>
            </a:pP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12" name="Right Arrow 19"/>
          <p:cNvSpPr/>
          <p:nvPr/>
        </p:nvSpPr>
        <p:spPr>
          <a:xfrm>
            <a:off x="3707904" y="3062443"/>
            <a:ext cx="1053515" cy="490290"/>
          </a:xfrm>
          <a:prstGeom prst="leftArrow">
            <a:avLst/>
          </a:prstGeom>
          <a:gradFill flip="none" rotWithShape="1">
            <a:gsLst>
              <a:gs pos="15000">
                <a:schemeClr val="tx1">
                  <a:lumMod val="75000"/>
                  <a:lumOff val="25000"/>
                  <a:alpha val="18000"/>
                </a:schemeClr>
              </a:gs>
              <a:gs pos="48000">
                <a:schemeClr val="tx1">
                  <a:lumMod val="65000"/>
                  <a:lumOff val="35000"/>
                  <a:alpha val="2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pic>
        <p:nvPicPr>
          <p:cNvPr id="3075" name="Picture 3" descr="C:\Users\Luca\Desktop\Per_presentazione\alessandr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52936"/>
            <a:ext cx="4448175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908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3048000"/>
            <a:ext cx="7239000" cy="1828800"/>
          </a:xfrm>
        </p:spPr>
        <p:txBody>
          <a:bodyPr>
            <a:normAutofit fontScale="90000"/>
          </a:bodyPr>
          <a:lstStyle/>
          <a:p>
            <a:r>
              <a:rPr lang="it-IT" sz="2400" b="0" dirty="0">
                <a:solidFill>
                  <a:srgbClr val="262626"/>
                </a:solidFill>
              </a:rPr>
              <a:t/>
            </a:r>
            <a:br>
              <a:rPr lang="it-IT" sz="2400" b="0" dirty="0">
                <a:solidFill>
                  <a:srgbClr val="262626"/>
                </a:solidFill>
              </a:rPr>
            </a:br>
            <a:r>
              <a:rPr lang="de-DE" sz="6000" dirty="0" err="1">
                <a:cs typeface="Calibri"/>
              </a:rPr>
              <a:t>Licei</a:t>
            </a:r>
            <a:r>
              <a:rPr lang="de-DE" sz="6000" dirty="0">
                <a:cs typeface="Calibri"/>
              </a:rPr>
              <a:t> </a:t>
            </a:r>
            <a:r>
              <a:rPr lang="de-DE" sz="6000" dirty="0" err="1">
                <a:cs typeface="Calibri"/>
              </a:rPr>
              <a:t>Scientifico</a:t>
            </a:r>
            <a:r>
              <a:rPr lang="de-DE" sz="6000" dirty="0">
                <a:cs typeface="Calibri"/>
              </a:rPr>
              <a:t> e </a:t>
            </a:r>
            <a:r>
              <a:rPr lang="de-DE" sz="6000" dirty="0" err="1">
                <a:cs typeface="Calibri"/>
              </a:rPr>
              <a:t>Linguistico</a:t>
            </a:r>
            <a:endParaRPr lang="de-DE" sz="6000" dirty="0">
              <a:cs typeface="Calibri"/>
            </a:endParaRPr>
          </a:p>
        </p:txBody>
      </p:sp>
      <p:pic>
        <p:nvPicPr>
          <p:cNvPr id="1026" name="Picture 2" descr="C:\Users\Luca\Documents\uploads\2018\01\logo-istituto-leonardo-da-vinc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021757"/>
            <a:ext cx="4057650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64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1000"/>
            <a:ext cx="7924800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it-IT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FINALITA’</a:t>
            </a:r>
            <a:endParaRPr lang="it-IT" sz="4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942308" y="2249715"/>
            <a:ext cx="7592092" cy="0"/>
          </a:xfrm>
          <a:prstGeom prst="line">
            <a:avLst/>
          </a:prstGeom>
          <a:ln w="47625">
            <a:solidFill>
              <a:srgbClr val="E4E4E4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50711" y="5127978"/>
            <a:ext cx="7973935" cy="40011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r"/>
            <a:r>
              <a:rPr lang="it-IT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ISTITUTO LEONARDO DA VINCI</a:t>
            </a:r>
            <a:endParaRPr lang="it-IT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686800" y="528448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>
                <a:solidFill>
                  <a:srgbClr val="FF6600"/>
                </a:solidFill>
              </a:rPr>
              <a:t>           </a:t>
            </a:r>
          </a:p>
        </p:txBody>
      </p:sp>
      <p:grpSp>
        <p:nvGrpSpPr>
          <p:cNvPr id="22" name="Gruppo 21"/>
          <p:cNvGrpSpPr/>
          <p:nvPr/>
        </p:nvGrpSpPr>
        <p:grpSpPr>
          <a:xfrm>
            <a:off x="31591" y="1398479"/>
            <a:ext cx="2552924" cy="3693427"/>
            <a:chOff x="31591" y="1398479"/>
            <a:chExt cx="2552924" cy="3693427"/>
          </a:xfrm>
        </p:grpSpPr>
        <p:grpSp>
          <p:nvGrpSpPr>
            <p:cNvPr id="26" name="Group 25"/>
            <p:cNvGrpSpPr/>
            <p:nvPr/>
          </p:nvGrpSpPr>
          <p:grpSpPr>
            <a:xfrm>
              <a:off x="609600" y="1398479"/>
              <a:ext cx="1237855" cy="1471752"/>
              <a:chOff x="762000" y="1557456"/>
              <a:chExt cx="2057400" cy="2446153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762000" y="1946209"/>
                <a:ext cx="2057400" cy="2057400"/>
              </a:xfrm>
              <a:prstGeom prst="ellipse">
                <a:avLst/>
              </a:prstGeom>
              <a:gradFill flip="none" rotWithShape="1">
                <a:gsLst>
                  <a:gs pos="0">
                    <a:srgbClr val="F39C29"/>
                  </a:gs>
                  <a:gs pos="50000">
                    <a:srgbClr val="F7931D"/>
                  </a:gs>
                  <a:gs pos="100000">
                    <a:srgbClr val="FF6600"/>
                  </a:gs>
                </a:gsLst>
                <a:path path="circle">
                  <a:fillToRect l="50000" t="50000" r="50000" b="50000"/>
                </a:path>
                <a:tileRect/>
              </a:gradFill>
              <a:ln w="82550">
                <a:noFill/>
              </a:ln>
              <a:effectLst>
                <a:outerShdw blurRad="152400" dist="165100" dir="5400000" sx="90000" sy="-19000" rotWithShape="0">
                  <a:prstClr val="black">
                    <a:alpha val="1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/>
                  <a:t>             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121392" y="1557456"/>
                <a:ext cx="1219200" cy="24042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8800" b="1" dirty="0" smtClean="0">
                    <a:solidFill>
                      <a:srgbClr val="F26200">
                        <a:alpha val="40000"/>
                      </a:srgbClr>
                    </a:solidFill>
                    <a:latin typeface="+mj-lt"/>
                    <a:cs typeface="Arial" pitchFamily="34" charset="0"/>
                  </a:rPr>
                  <a:t>4</a:t>
                </a:r>
                <a:endParaRPr lang="it-IT" sz="8800" b="1" dirty="0">
                  <a:solidFill>
                    <a:srgbClr val="F26200">
                      <a:alpha val="40000"/>
                    </a:srgbClr>
                  </a:solidFill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823416" y="2666898"/>
                <a:ext cx="1931160" cy="683264"/>
              </a:xfrm>
              <a:prstGeom prst="rect">
                <a:avLst/>
              </a:prstGeom>
              <a:noFill/>
            </p:spPr>
            <p:txBody>
              <a:bodyPr wrap="square" rtlCol="0">
                <a:normAutofit fontScale="70000" lnSpcReduction="20000"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it-IT" sz="2400" b="1" spc="60" dirty="0" smtClean="0">
                    <a:solidFill>
                      <a:schemeClr val="bg1"/>
                    </a:solidFill>
                    <a:effectLst>
                      <a:outerShdw blurRad="50800" dist="25400" dir="5400000" algn="t" rotWithShape="0">
                        <a:prstClr val="black">
                          <a:alpha val="15000"/>
                        </a:prstClr>
                      </a:outerShdw>
                    </a:effectLst>
                  </a:rPr>
                  <a:t>Capacità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it-IT" sz="2400" b="1" spc="60" dirty="0">
                    <a:solidFill>
                      <a:schemeClr val="bg1"/>
                    </a:solidFill>
                    <a:effectLst>
                      <a:outerShdw blurRad="50800" dist="25400" dir="5400000" algn="t" rotWithShape="0">
                        <a:prstClr val="black">
                          <a:alpha val="15000"/>
                        </a:prstClr>
                      </a:outerShdw>
                    </a:effectLst>
                  </a:rPr>
                  <a:t>p</a:t>
                </a:r>
                <a:r>
                  <a:rPr lang="it-IT" sz="2400" b="1" spc="60" dirty="0" smtClean="0">
                    <a:solidFill>
                      <a:schemeClr val="bg1"/>
                    </a:solidFill>
                    <a:effectLst>
                      <a:outerShdw blurRad="50800" dist="25400" dir="5400000" algn="t" rotWithShape="0">
                        <a:prstClr val="black">
                          <a:alpha val="15000"/>
                        </a:prstClr>
                      </a:outerShdw>
                    </a:effectLst>
                  </a:rPr>
                  <a:t>ersonali</a:t>
                </a:r>
                <a:endParaRPr lang="it-IT" sz="2400" b="1" dirty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1007328" y="1992354"/>
                <a:ext cx="1583472" cy="1295400"/>
              </a:xfrm>
              <a:prstGeom prst="ellipse">
                <a:avLst/>
              </a:prstGeom>
              <a:gradFill flip="none" rotWithShape="1">
                <a:gsLst>
                  <a:gs pos="63000">
                    <a:schemeClr val="bg1">
                      <a:alpha val="7000"/>
                    </a:schemeClr>
                  </a:gs>
                  <a:gs pos="72000">
                    <a:schemeClr val="bg1">
                      <a:alpha val="15000"/>
                    </a:schemeClr>
                  </a:gs>
                  <a:gs pos="91000">
                    <a:schemeClr val="bg1">
                      <a:alpha val="28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/>
                  <a:t>       </a:t>
                </a:r>
              </a:p>
            </p:txBody>
          </p:sp>
        </p:grpSp>
        <p:sp>
          <p:nvSpPr>
            <p:cNvPr id="7" name="CasellaDiTesto 6"/>
            <p:cNvSpPr txBox="1"/>
            <p:nvPr/>
          </p:nvSpPr>
          <p:spPr>
            <a:xfrm>
              <a:off x="31591" y="3337580"/>
              <a:ext cx="255292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>
                  <a:ea typeface="+mn-lt"/>
                  <a:cs typeface="+mn-lt"/>
                </a:rPr>
                <a:t>Ampliare l’orizzonte culturale e sociale oltre la realtà prossima, riflettere sulla realtà culturale e sociale più vasta</a:t>
              </a:r>
              <a:endParaRPr lang="it-IT" dirty="0">
                <a:cs typeface="Calibri"/>
              </a:endParaRPr>
            </a:p>
          </p:txBody>
        </p:sp>
        <p:cxnSp>
          <p:nvCxnSpPr>
            <p:cNvPr id="9" name="Connettore 2 8"/>
            <p:cNvCxnSpPr>
              <a:stCxn id="6" idx="4"/>
            </p:cNvCxnSpPr>
            <p:nvPr/>
          </p:nvCxnSpPr>
          <p:spPr>
            <a:xfrm>
              <a:off x="1228528" y="2870231"/>
              <a:ext cx="5032" cy="46734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uppo 29"/>
          <p:cNvGrpSpPr/>
          <p:nvPr/>
        </p:nvGrpSpPr>
        <p:grpSpPr>
          <a:xfrm>
            <a:off x="3203848" y="1384121"/>
            <a:ext cx="2552924" cy="3162569"/>
            <a:chOff x="3027188" y="1379651"/>
            <a:chExt cx="2552924" cy="3162569"/>
          </a:xfrm>
        </p:grpSpPr>
        <p:grpSp>
          <p:nvGrpSpPr>
            <p:cNvPr id="23" name="Group 22"/>
            <p:cNvGrpSpPr/>
            <p:nvPr/>
          </p:nvGrpSpPr>
          <p:grpSpPr>
            <a:xfrm>
              <a:off x="3600064" y="1379651"/>
              <a:ext cx="1614895" cy="1813664"/>
              <a:chOff x="3543300" y="1591943"/>
              <a:chExt cx="2583742" cy="2901762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3543300" y="1946209"/>
                <a:ext cx="2057400" cy="2057400"/>
              </a:xfrm>
              <a:prstGeom prst="ellipse">
                <a:avLst/>
              </a:prstGeom>
              <a:gradFill>
                <a:gsLst>
                  <a:gs pos="0">
                    <a:srgbClr val="00B0F0"/>
                  </a:gs>
                  <a:gs pos="50000">
                    <a:srgbClr val="399ECB"/>
                  </a:gs>
                  <a:gs pos="100000">
                    <a:srgbClr val="0077D0"/>
                  </a:gs>
                </a:gsLst>
                <a:path path="circle">
                  <a:fillToRect l="50000" t="50000" r="50000" b="50000"/>
                </a:path>
              </a:gradFill>
              <a:ln w="82550">
                <a:noFill/>
              </a:ln>
              <a:effectLst>
                <a:outerShdw blurRad="127000" dist="165100" dir="5400000" sx="90000" sy="-19000" rotWithShape="0">
                  <a:prstClr val="black">
                    <a:alpha val="1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/>
                  <a:t>             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933970" y="1591943"/>
                <a:ext cx="1219201" cy="23144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8800" b="1" dirty="0" smtClean="0">
                    <a:solidFill>
                      <a:srgbClr val="2A7A9E">
                        <a:alpha val="40000"/>
                      </a:srgbClr>
                    </a:solidFill>
                    <a:latin typeface="+mj-lt"/>
                    <a:cs typeface="Arial" pitchFamily="34" charset="0"/>
                  </a:rPr>
                  <a:t>5</a:t>
                </a:r>
                <a:endParaRPr lang="it-IT" sz="8800" b="1" dirty="0">
                  <a:solidFill>
                    <a:srgbClr val="2A7A9E">
                      <a:alpha val="40000"/>
                    </a:srgbClr>
                  </a:solidFill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601872" y="2701385"/>
                <a:ext cx="1931160" cy="665695"/>
              </a:xfrm>
              <a:prstGeom prst="rect">
                <a:avLst/>
              </a:prstGeom>
              <a:noFill/>
            </p:spPr>
            <p:txBody>
              <a:bodyPr wrap="square" rtlCol="0">
                <a:normAutofit fontScale="70000" lnSpcReduction="20000"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it-IT" sz="2300" b="1" spc="60" dirty="0" smtClean="0">
                    <a:solidFill>
                      <a:schemeClr val="bg1"/>
                    </a:solidFill>
                    <a:effectLst>
                      <a:outerShdw blurRad="50800" dist="25400" dir="5400000" algn="t" rotWithShape="0">
                        <a:prstClr val="black">
                          <a:alpha val="15000"/>
                        </a:prstClr>
                      </a:outerShdw>
                    </a:effectLst>
                  </a:rPr>
                  <a:t>Senso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it-IT" sz="2300" b="1" spc="60" dirty="0" smtClean="0">
                    <a:solidFill>
                      <a:schemeClr val="bg1"/>
                    </a:solidFill>
                    <a:effectLst>
                      <a:outerShdw blurRad="50800" dist="25400" dir="5400000" algn="t" rotWithShape="0">
                        <a:prstClr val="black">
                          <a:alpha val="15000"/>
                        </a:prstClr>
                      </a:outerShdw>
                    </a:effectLst>
                  </a:rPr>
                  <a:t>critico</a:t>
                </a:r>
                <a:endParaRPr lang="it-IT" sz="2300" b="1" dirty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4543569" y="3198305"/>
                <a:ext cx="1583473" cy="1295400"/>
              </a:xfrm>
              <a:prstGeom prst="ellipse">
                <a:avLst/>
              </a:prstGeom>
              <a:gradFill flip="none" rotWithShape="1">
                <a:gsLst>
                  <a:gs pos="63000">
                    <a:schemeClr val="bg1">
                      <a:alpha val="7000"/>
                    </a:schemeClr>
                  </a:gs>
                  <a:gs pos="72000">
                    <a:schemeClr val="bg1">
                      <a:alpha val="15000"/>
                    </a:schemeClr>
                  </a:gs>
                  <a:gs pos="91000">
                    <a:schemeClr val="bg1">
                      <a:alpha val="28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/>
                  <a:t>       </a:t>
                </a:r>
              </a:p>
            </p:txBody>
          </p:sp>
        </p:grpSp>
        <p:sp>
          <p:nvSpPr>
            <p:cNvPr id="25" name="CasellaDiTesto 24"/>
            <p:cNvSpPr txBox="1"/>
            <p:nvPr/>
          </p:nvSpPr>
          <p:spPr>
            <a:xfrm>
              <a:off x="3027188" y="3341891"/>
              <a:ext cx="25529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>
                  <a:cs typeface="Calibri"/>
                </a:rPr>
                <a:t>Promuovere il raggiungimento del proprio benessere psicofisico</a:t>
              </a:r>
            </a:p>
          </p:txBody>
        </p:sp>
        <p:cxnSp>
          <p:nvCxnSpPr>
            <p:cNvPr id="28" name="Connettore 2 27"/>
            <p:cNvCxnSpPr/>
            <p:nvPr/>
          </p:nvCxnSpPr>
          <p:spPr>
            <a:xfrm>
              <a:off x="4243024" y="2886994"/>
              <a:ext cx="5032" cy="46734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uppo 30"/>
          <p:cNvGrpSpPr/>
          <p:nvPr/>
        </p:nvGrpSpPr>
        <p:grpSpPr>
          <a:xfrm>
            <a:off x="6732240" y="1352080"/>
            <a:ext cx="2552924" cy="3190140"/>
            <a:chOff x="6411564" y="1352080"/>
            <a:chExt cx="2552924" cy="3190140"/>
          </a:xfrm>
        </p:grpSpPr>
        <p:grpSp>
          <p:nvGrpSpPr>
            <p:cNvPr id="24" name="Group 23"/>
            <p:cNvGrpSpPr/>
            <p:nvPr/>
          </p:nvGrpSpPr>
          <p:grpSpPr>
            <a:xfrm>
              <a:off x="6984915" y="1352080"/>
              <a:ext cx="1341599" cy="1500856"/>
              <a:chOff x="6269967" y="1587511"/>
              <a:chExt cx="2073003" cy="2319083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6269967" y="1849194"/>
                <a:ext cx="2057400" cy="2057400"/>
              </a:xfrm>
              <a:prstGeom prst="ellipse">
                <a:avLst/>
              </a:prstGeom>
              <a:gradFill flip="none" rotWithShape="1">
                <a:gsLst>
                  <a:gs pos="5000">
                    <a:srgbClr val="84D830"/>
                  </a:gs>
                  <a:gs pos="48000">
                    <a:srgbClr val="7BCF27"/>
                  </a:gs>
                  <a:gs pos="100000">
                    <a:srgbClr val="56901C"/>
                  </a:gs>
                </a:gsLst>
                <a:path path="circle">
                  <a:fillToRect l="50000" t="50000" r="50000" b="50000"/>
                </a:path>
                <a:tileRect/>
              </a:gradFill>
              <a:ln w="50800">
                <a:noFill/>
              </a:ln>
              <a:effectLst>
                <a:outerShdw blurRad="152400" dist="165100" dir="5400000" sx="90000" sy="-19000" rotWithShape="0">
                  <a:prstClr val="black">
                    <a:alpha val="1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/>
                  <a:t>             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6721605" y="1587511"/>
                <a:ext cx="1219201" cy="22351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8800" b="1" dirty="0" smtClean="0">
                    <a:solidFill>
                      <a:srgbClr val="65B131">
                        <a:alpha val="64000"/>
                      </a:srgbClr>
                    </a:solidFill>
                    <a:latin typeface="+mj-lt"/>
                    <a:cs typeface="Arial" pitchFamily="34" charset="0"/>
                  </a:rPr>
                  <a:t>6</a:t>
                </a:r>
                <a:endParaRPr lang="it-IT" sz="8800" b="1" dirty="0">
                  <a:solidFill>
                    <a:srgbClr val="65B131">
                      <a:alpha val="64000"/>
                    </a:srgbClr>
                  </a:solidFill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411810" y="2674651"/>
                <a:ext cx="1931160" cy="665695"/>
              </a:xfrm>
              <a:prstGeom prst="rect">
                <a:avLst/>
              </a:prstGeom>
              <a:noFill/>
            </p:spPr>
            <p:txBody>
              <a:bodyPr wrap="square" rtlCol="0">
                <a:normAutofit fontScale="77500" lnSpcReduction="20000"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it-IT" sz="2300" b="1" spc="60" dirty="0" smtClean="0">
                    <a:solidFill>
                      <a:schemeClr val="bg1"/>
                    </a:solidFill>
                    <a:effectLst>
                      <a:outerShdw blurRad="50800" dist="25400" dir="5400000" algn="t" rotWithShape="0">
                        <a:prstClr val="black">
                          <a:alpha val="15000"/>
                        </a:prstClr>
                      </a:outerShdw>
                    </a:effectLst>
                  </a:rPr>
                  <a:t> Pregiudizi</a:t>
                </a:r>
                <a:endParaRPr lang="it-IT" sz="2300" b="1" dirty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6569929" y="2005361"/>
                <a:ext cx="1583472" cy="1295399"/>
              </a:xfrm>
              <a:prstGeom prst="ellipse">
                <a:avLst/>
              </a:prstGeom>
              <a:gradFill flip="none" rotWithShape="1">
                <a:gsLst>
                  <a:gs pos="63000">
                    <a:schemeClr val="bg1">
                      <a:alpha val="7000"/>
                    </a:schemeClr>
                  </a:gs>
                  <a:gs pos="72000">
                    <a:schemeClr val="bg1">
                      <a:alpha val="15000"/>
                    </a:schemeClr>
                  </a:gs>
                  <a:gs pos="91000">
                    <a:schemeClr val="bg1">
                      <a:alpha val="28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/>
                  <a:t>       </a:t>
                </a:r>
              </a:p>
            </p:txBody>
          </p:sp>
        </p:grpSp>
        <p:sp>
          <p:nvSpPr>
            <p:cNvPr id="27" name="CasellaDiTesto 26"/>
            <p:cNvSpPr txBox="1"/>
            <p:nvPr/>
          </p:nvSpPr>
          <p:spPr>
            <a:xfrm>
              <a:off x="6411564" y="3341891"/>
              <a:ext cx="25529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>
                  <a:cs typeface="Calibri"/>
                </a:rPr>
                <a:t>Acquisire competenze sociali e civiche come previsto dalla Legge 20 agosto 2019 n.92</a:t>
              </a:r>
              <a:endParaRPr lang="it-IT" dirty="0">
                <a:ea typeface="+mn-lt"/>
                <a:cs typeface="+mn-lt"/>
              </a:endParaRPr>
            </a:p>
          </p:txBody>
        </p:sp>
        <p:cxnSp>
          <p:nvCxnSpPr>
            <p:cNvPr id="29" name="Connettore 2 28"/>
            <p:cNvCxnSpPr/>
            <p:nvPr/>
          </p:nvCxnSpPr>
          <p:spPr>
            <a:xfrm>
              <a:off x="7701613" y="2860822"/>
              <a:ext cx="5032" cy="46734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478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35896" y="1992354"/>
            <a:ext cx="5203304" cy="165267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it-IT" sz="3600" cap="none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Peculiarità </a:t>
            </a:r>
            <a:r>
              <a:rPr lang="it-IT" sz="3600" b="0" cap="none" dirty="0" smtClean="0">
                <a:solidFill>
                  <a:prstClr val="black">
                    <a:lumMod val="50000"/>
                    <a:lumOff val="50000"/>
                  </a:prstClr>
                </a:solidFill>
                <a:ea typeface="+mn-ea"/>
                <a:cs typeface="+mn-cs"/>
              </a:rPr>
              <a:t>dei nostri licei</a:t>
            </a:r>
            <a:endParaRPr lang="it-IT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ISTITUTO LEONARDO DA VINCI</a:t>
            </a:r>
          </a:p>
        </p:txBody>
      </p:sp>
      <p:pic>
        <p:nvPicPr>
          <p:cNvPr id="2050" name="Picture 2" descr="C:\Users\Luca\Desktop\Per_presentazione\Facciat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3019157" cy="2257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71600" y="1219200"/>
            <a:ext cx="7364680" cy="537815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900" dirty="0">
                <a:cs typeface="Calibri"/>
              </a:rPr>
              <a:t>Liceo articolato in 4 anni ( caratteristico delle Scuole italiane all'estero</a:t>
            </a:r>
            <a:r>
              <a:rPr lang="it-IT" sz="1900" dirty="0" smtClean="0">
                <a:cs typeface="Calibri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>
              <a:cs typeface="Calibri"/>
            </a:endParaRPr>
          </a:p>
          <a:p>
            <a:pPr algn="ctr"/>
            <a:r>
              <a:rPr lang="it-IT" sz="2000" b="1" dirty="0">
                <a:cs typeface="Calibri"/>
              </a:rPr>
              <a:t>E' suddiviso in:</a:t>
            </a:r>
          </a:p>
          <a:p>
            <a:r>
              <a:rPr lang="it-IT" sz="2000" dirty="0">
                <a:cs typeface="Calibri"/>
              </a:rPr>
              <a:t>   </a:t>
            </a:r>
            <a:endParaRPr lang="it-IT" sz="2000" dirty="0" smtClean="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>
                <a:cs typeface="Calibri"/>
              </a:rPr>
              <a:t>P</a:t>
            </a:r>
            <a:r>
              <a:rPr lang="it-IT" sz="2000" b="1" dirty="0" smtClean="0">
                <a:cs typeface="Calibri"/>
              </a:rPr>
              <a:t>rimo </a:t>
            </a:r>
            <a:r>
              <a:rPr lang="it-IT" sz="2000" b="1" dirty="0">
                <a:cs typeface="Calibri"/>
              </a:rPr>
              <a:t>anno </a:t>
            </a:r>
            <a:r>
              <a:rPr lang="it-IT" sz="2000" dirty="0">
                <a:cs typeface="Calibri"/>
              </a:rPr>
              <a:t>corrispondente al </a:t>
            </a:r>
            <a:r>
              <a:rPr lang="it-IT" sz="2000" b="1" dirty="0">
                <a:cs typeface="Calibri"/>
              </a:rPr>
              <a:t>biennio italiano</a:t>
            </a:r>
            <a:r>
              <a:rPr lang="it-IT" sz="2000" dirty="0">
                <a:cs typeface="Calibri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 smtClean="0">
                <a:cs typeface="Calibri"/>
              </a:rPr>
              <a:t>Secondo </a:t>
            </a:r>
            <a:r>
              <a:rPr lang="it-IT" sz="2000" b="1" dirty="0">
                <a:cs typeface="Calibri"/>
              </a:rPr>
              <a:t>,terzo e quarto anno </a:t>
            </a:r>
            <a:r>
              <a:rPr lang="it-IT" sz="2000" dirty="0">
                <a:cs typeface="Calibri"/>
              </a:rPr>
              <a:t>corrispondenti al </a:t>
            </a:r>
            <a:r>
              <a:rPr lang="it-IT" sz="2000" b="1" dirty="0">
                <a:cs typeface="Calibri"/>
              </a:rPr>
              <a:t>triennio italiano</a:t>
            </a:r>
            <a:r>
              <a:rPr lang="it-IT" sz="2000" dirty="0">
                <a:cs typeface="Calibri"/>
              </a:rPr>
              <a:t>.</a:t>
            </a:r>
          </a:p>
          <a:p>
            <a:endParaRPr lang="it-IT" sz="2000" dirty="0" smtClean="0">
              <a:cs typeface="Calibri"/>
            </a:endParaRPr>
          </a:p>
          <a:p>
            <a:r>
              <a:rPr lang="it-IT" sz="2000" b="1" dirty="0" smtClean="0">
                <a:cs typeface="Calibri"/>
              </a:rPr>
              <a:t>Per </a:t>
            </a:r>
            <a:r>
              <a:rPr lang="it-IT" sz="2000" b="1" dirty="0">
                <a:cs typeface="Calibri"/>
              </a:rPr>
              <a:t>l'ordinamento elvetico ( Canton Ticino) il nostro primo anno viene equiparato ad una quarta media cantonale. E' possibile l'inserimento in una prima Liceo Cantonale previo esame di ammissione</a:t>
            </a:r>
            <a:r>
              <a:rPr lang="it-IT" sz="2000" b="1" dirty="0" smtClean="0">
                <a:cs typeface="Calibri"/>
              </a:rPr>
              <a:t>.</a:t>
            </a:r>
          </a:p>
          <a:p>
            <a:endParaRPr lang="it-IT" sz="2000" b="1" dirty="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>
                <a:ea typeface="+mn-lt"/>
                <a:cs typeface="+mn-lt"/>
              </a:rPr>
              <a:t>In caso di trasferimento </a:t>
            </a:r>
            <a:r>
              <a:rPr lang="it-IT" sz="2000" dirty="0">
                <a:ea typeface="+mn-lt"/>
                <a:cs typeface="+mn-lt"/>
              </a:rPr>
              <a:t>in un Liceo ad ordinamento </a:t>
            </a:r>
            <a:r>
              <a:rPr lang="it-IT" sz="2000" b="1" dirty="0">
                <a:ea typeface="+mn-lt"/>
                <a:cs typeface="+mn-lt"/>
              </a:rPr>
              <a:t>italiano</a:t>
            </a:r>
            <a:r>
              <a:rPr lang="it-IT" sz="2000" dirty="0">
                <a:ea typeface="+mn-lt"/>
                <a:cs typeface="+mn-lt"/>
              </a:rPr>
              <a:t> il nostro </a:t>
            </a:r>
            <a:r>
              <a:rPr lang="it-IT" sz="2000" b="1" dirty="0">
                <a:ea typeface="+mn-lt"/>
                <a:cs typeface="+mn-lt"/>
              </a:rPr>
              <a:t>primo anno</a:t>
            </a:r>
            <a:r>
              <a:rPr lang="it-IT" sz="2000" dirty="0">
                <a:ea typeface="+mn-lt"/>
                <a:cs typeface="+mn-lt"/>
              </a:rPr>
              <a:t>, con esito positivo,  consente </a:t>
            </a:r>
            <a:r>
              <a:rPr lang="it-IT" sz="2000" b="1" dirty="0">
                <a:ea typeface="+mn-lt"/>
                <a:cs typeface="+mn-lt"/>
              </a:rPr>
              <a:t>l'inserimento nella classe terza.</a:t>
            </a:r>
            <a:endParaRPr lang="en-US" sz="2000" b="1" dirty="0">
              <a:ea typeface="+mn-lt"/>
              <a:cs typeface="+mn-lt"/>
            </a:endParaRPr>
          </a:p>
          <a:p>
            <a:endParaRPr lang="it-IT" sz="2000" b="1" dirty="0">
              <a:cs typeface="Calibri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it-IT" sz="2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Peculiarità </a:t>
            </a:r>
            <a:r>
              <a:rPr lang="it-IT" sz="2800" dirty="0">
                <a:solidFill>
                  <a:prstClr val="black">
                    <a:lumMod val="50000"/>
                    <a:lumOff val="50000"/>
                  </a:prstClr>
                </a:solidFill>
              </a:rPr>
              <a:t>dei nostri licei</a:t>
            </a:r>
            <a:endParaRPr lang="it-IT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Peculiarità </a:t>
            </a:r>
            <a:r>
              <a:rPr lang="it-IT" sz="3200" dirty="0">
                <a:solidFill>
                  <a:prstClr val="black">
                    <a:lumMod val="50000"/>
                    <a:lumOff val="50000"/>
                  </a:prstClr>
                </a:solidFill>
              </a:rPr>
              <a:t>dei nostri licei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000" dirty="0">
                <a:solidFill>
                  <a:schemeClr val="tx1"/>
                </a:solidFill>
                <a:ea typeface="+mn-lt"/>
                <a:cs typeface="+mn-lt"/>
              </a:rPr>
              <a:t>Maturità italiana riconosciuta in qualsiasi </a:t>
            </a:r>
            <a:r>
              <a:rPr lang="it-IT" sz="2000" dirty="0" smtClean="0">
                <a:solidFill>
                  <a:schemeClr val="tx1"/>
                </a:solidFill>
                <a:ea typeface="+mn-lt"/>
                <a:cs typeface="+mn-lt"/>
              </a:rPr>
              <a:t>università </a:t>
            </a:r>
            <a:r>
              <a:rPr lang="it-IT" sz="2000" dirty="0">
                <a:solidFill>
                  <a:schemeClr val="tx1"/>
                </a:solidFill>
                <a:ea typeface="+mn-lt"/>
                <a:cs typeface="+mn-lt"/>
              </a:rPr>
              <a:t>svizzera, europea e resto del </a:t>
            </a:r>
            <a:r>
              <a:rPr lang="it-IT" sz="2000" dirty="0" smtClean="0">
                <a:solidFill>
                  <a:schemeClr val="tx1"/>
                </a:solidFill>
                <a:ea typeface="+mn-lt"/>
                <a:cs typeface="+mn-lt"/>
              </a:rPr>
              <a:t>mondo</a:t>
            </a:r>
          </a:p>
          <a:p>
            <a:r>
              <a:rPr lang="it-IT" sz="2000" dirty="0">
                <a:solidFill>
                  <a:schemeClr val="tx1"/>
                </a:solidFill>
                <a:ea typeface="+mn-lt"/>
                <a:cs typeface="+mn-lt"/>
              </a:rPr>
              <a:t>Le prove dell'Esame di Maturità sono identiche a quelle somministrate nei licei italiani, vengono proposte dal Ministero della Pubblica Istruzione e si svolgono in sede</a:t>
            </a:r>
            <a:endParaRPr lang="en-US" sz="2000" dirty="0">
              <a:solidFill>
                <a:schemeClr val="tx1"/>
              </a:solidFill>
              <a:ea typeface="+mn-lt"/>
              <a:cs typeface="+mn-lt"/>
            </a:endParaRPr>
          </a:p>
          <a:p>
            <a:r>
              <a:rPr lang="it-IT" sz="2000" dirty="0">
                <a:solidFill>
                  <a:schemeClr val="tx1"/>
                </a:solidFill>
                <a:cs typeface="Calibri"/>
              </a:rPr>
              <a:t>Il Presidente e tre dei sei membri della commissione provengono dall'Italia e dai licei italiani all'estero</a:t>
            </a:r>
            <a:r>
              <a:rPr lang="it-IT" sz="2000" dirty="0" smtClean="0">
                <a:solidFill>
                  <a:schemeClr val="tx1"/>
                </a:solidFill>
                <a:cs typeface="Calibri"/>
              </a:rPr>
              <a:t>.</a:t>
            </a:r>
          </a:p>
          <a:p>
            <a:r>
              <a:rPr lang="it-IT" sz="2000" dirty="0" smtClean="0">
                <a:solidFill>
                  <a:schemeClr val="tx1"/>
                </a:solidFill>
                <a:cs typeface="Calibri"/>
              </a:rPr>
              <a:t>L'esame consiste in 2 prove scritte e un orale;</a:t>
            </a:r>
          </a:p>
          <a:p>
            <a:r>
              <a:rPr lang="it-IT" sz="2000" dirty="0" smtClean="0">
                <a:solidFill>
                  <a:schemeClr val="tx1"/>
                </a:solidFill>
                <a:cs typeface="Calibri"/>
              </a:rPr>
              <a:t>Per </a:t>
            </a:r>
            <a:r>
              <a:rPr lang="it-IT" sz="2000" dirty="0">
                <a:solidFill>
                  <a:schemeClr val="tx1"/>
                </a:solidFill>
                <a:cs typeface="Calibri"/>
              </a:rPr>
              <a:t>il liceo Scientifico : prima prova di Italiano; seconda prova di Matematica e Fisica.</a:t>
            </a:r>
          </a:p>
          <a:p>
            <a:r>
              <a:rPr lang="it-IT" sz="2000" dirty="0">
                <a:solidFill>
                  <a:schemeClr val="tx1"/>
                </a:solidFill>
                <a:cs typeface="Calibri"/>
              </a:rPr>
              <a:t>Per il Liceo Linguistico: prima prova di Italiano; seconda prova di Inglese e Francese o Tedesco.</a:t>
            </a:r>
          </a:p>
          <a:p>
            <a:r>
              <a:rPr lang="it-IT" sz="2000" dirty="0">
                <a:solidFill>
                  <a:schemeClr val="tx1"/>
                </a:solidFill>
                <a:cs typeface="Calibri"/>
              </a:rPr>
              <a:t>Prova orale su tutte le discipline per entrambi i Licei</a:t>
            </a:r>
          </a:p>
          <a:p>
            <a:endParaRPr lang="it-IT" sz="2000" dirty="0">
              <a:cs typeface="Calibri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0618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Peculiarità </a:t>
            </a:r>
            <a:r>
              <a:rPr lang="it-IT" sz="2800" dirty="0">
                <a:solidFill>
                  <a:prstClr val="black">
                    <a:lumMod val="50000"/>
                    <a:lumOff val="50000"/>
                  </a:prstClr>
                </a:solidFill>
              </a:rPr>
              <a:t>dei nostri licei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000" dirty="0" smtClean="0">
                <a:solidFill>
                  <a:schemeClr val="tx1"/>
                </a:solidFill>
                <a:cs typeface="Calibri"/>
              </a:rPr>
              <a:t>Prova </a:t>
            </a:r>
            <a:r>
              <a:rPr lang="it-IT" sz="2000" dirty="0">
                <a:solidFill>
                  <a:schemeClr val="tx1"/>
                </a:solidFill>
                <a:cs typeface="Calibri"/>
              </a:rPr>
              <a:t>orale su tutte le discipline per entrambi i </a:t>
            </a:r>
            <a:r>
              <a:rPr lang="it-IT" sz="2000" dirty="0" smtClean="0">
                <a:solidFill>
                  <a:schemeClr val="tx1"/>
                </a:solidFill>
                <a:cs typeface="Calibri"/>
              </a:rPr>
              <a:t>Licei</a:t>
            </a:r>
          </a:p>
          <a:p>
            <a:r>
              <a:rPr lang="it-IT" sz="2000" dirty="0">
                <a:solidFill>
                  <a:schemeClr val="tx1"/>
                </a:solidFill>
                <a:cs typeface="Calibri"/>
              </a:rPr>
              <a:t>Per l'accesso alle facoltà svizzere che esigono la certificazione di livello di tedesco o francese sono state introdotte anche al liceo scientifico 4 ore di seconda lingua; su richiesta del candidato la scuola </a:t>
            </a:r>
            <a:r>
              <a:rPr lang="it-IT" sz="2000" dirty="0" err="1">
                <a:solidFill>
                  <a:schemeClr val="tx1"/>
                </a:solidFill>
                <a:cs typeface="Calibri"/>
              </a:rPr>
              <a:t>puo'</a:t>
            </a:r>
            <a:r>
              <a:rPr lang="it-IT" sz="2000" dirty="0">
                <a:solidFill>
                  <a:schemeClr val="tx1"/>
                </a:solidFill>
                <a:cs typeface="Calibri"/>
              </a:rPr>
              <a:t> nominare un esperto esterno che si limiterà ad assistere alla prova orale rilasciando, in caso di esito positivo, un attestato di livello linguistico che esonera da ulteriori prove di lingua.</a:t>
            </a:r>
          </a:p>
          <a:p>
            <a:endParaRPr lang="it-IT" sz="2000" dirty="0">
              <a:solidFill>
                <a:schemeClr val="tx1"/>
              </a:solidFill>
              <a:cs typeface="Calibri"/>
            </a:endParaRP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254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35896" y="1992354"/>
            <a:ext cx="5203304" cy="165267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it-IT" sz="3600" cap="none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Monte ore</a:t>
            </a:r>
            <a:endParaRPr lang="it-IT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ISTITUTO LEONARDO DA VINCI</a:t>
            </a:r>
          </a:p>
        </p:txBody>
      </p:sp>
      <p:pic>
        <p:nvPicPr>
          <p:cNvPr id="3074" name="Picture 2" descr="C:\Users\Luca\Desktop\Per_presentazione\orario_scolastico-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48" y="1844824"/>
            <a:ext cx="3312368" cy="2255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44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6200000">
            <a:off x="-2146014" y="2450815"/>
            <a:ext cx="5486400" cy="1041969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/>
          <a:p>
            <a:r>
              <a:rPr lang="it-IT" sz="3200" b="1" dirty="0" smtClean="0">
                <a:solidFill>
                  <a:prstClr val="white"/>
                </a:solidFill>
              </a:rPr>
              <a:t>Monte ore</a:t>
            </a:r>
            <a:endParaRPr lang="it-IT" sz="3200" dirty="0">
              <a:solidFill>
                <a:prstClr val="white"/>
              </a:solidFill>
            </a:endParaRPr>
          </a:p>
        </p:txBody>
      </p:sp>
      <p:pic>
        <p:nvPicPr>
          <p:cNvPr id="1026" name="Picture 2" descr="C:\Users\Luca\Desktop\Per_presentazione\monteor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04664"/>
            <a:ext cx="7856537" cy="598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VENTTIMING" val="|m0;0;26;0|m0;8.2;28;0|m1;8.4;26;0|m1;14.9;28;0|m1;15.9;26;0|m1;15.9;28;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09QH3iDYSZce3zG7lU8ci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VENTTIMING" val="|m0;0;26;0|m0;8.2;28;0|m1;8.4;26;0|m1;14.9;28;0|m1;15.9;26;0|m1;15.9;28;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09QH3iDYSZce3zG7lU8ci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VENTTIMING" val="|m0;0;26;0|m0;8.2;28;0|m1;8.4;26;0|m1;14.9;28;0|m1;15.9;26;0|m1;15.9;28;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VENTTIMING" val="|m0;0;26;0|m0;8.2;28;0|m1;8.4;26;0|m1;14.9;28;0|m1;15.9;26;0|m1;15.9;28;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VENTTIMING" val="|m0;0;26;0|m0;8.2;28;0|m1;8.4;26;0|m1;14.9;28;0|m1;15.9;26;0|m1;15.9;28;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VENTTIMING" val="|m0;0;26;0|m0;8.2;28;0|m1;8.4;26;0|m1;14.9;28;0|m1;15.9;26;0|m1;15.9;28;0"/>
</p:tagLst>
</file>

<file path=ppt/theme/theme1.xml><?xml version="1.0" encoding="utf-8"?>
<a:theme xmlns:a="http://schemas.openxmlformats.org/drawingml/2006/main" name="Presentazione a PowerPoint 2010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IntroducingPowerPoint2010</Template>
  <TotalTime>0</TotalTime>
  <Words>715</Words>
  <Application>Microsoft Office PowerPoint</Application>
  <PresentationFormat>Presentazione su schermo (4:3)</PresentationFormat>
  <Paragraphs>135</Paragraphs>
  <Slides>28</Slides>
  <Notes>17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29" baseType="lpstr">
      <vt:lpstr>Presentazione a PowerPoint 2010</vt:lpstr>
      <vt:lpstr> Licei Scientifico e Linguistico</vt:lpstr>
      <vt:lpstr>Presentazione standard di PowerPoint</vt:lpstr>
      <vt:lpstr>Presentazione standard di PowerPoint</vt:lpstr>
      <vt:lpstr>Peculiarità dei nostri licei</vt:lpstr>
      <vt:lpstr>Peculiarità dei nostri licei</vt:lpstr>
      <vt:lpstr>Peculiarità dei nostri licei</vt:lpstr>
      <vt:lpstr>Peculiarità dei nostri licei</vt:lpstr>
      <vt:lpstr>Monte ore</vt:lpstr>
      <vt:lpstr>Presentazione standard di PowerPoint</vt:lpstr>
      <vt:lpstr>I NOSTRI PUNTI DI FORZA</vt:lpstr>
      <vt:lpstr>I nostri punti di forza</vt:lpstr>
      <vt:lpstr>Stages all’estero Liceo linguistico</vt:lpstr>
      <vt:lpstr>Stages all’estero</vt:lpstr>
      <vt:lpstr>Stages all’estero</vt:lpstr>
      <vt:lpstr>Stages all’estero</vt:lpstr>
      <vt:lpstr>Stages all’estero</vt:lpstr>
      <vt:lpstr>Stages all’estero</vt:lpstr>
      <vt:lpstr>Stages all’estero</vt:lpstr>
      <vt:lpstr>Stages all’estero</vt:lpstr>
      <vt:lpstr>Stages all’estero</vt:lpstr>
      <vt:lpstr>Lingue straniere-liceo linguistico</vt:lpstr>
      <vt:lpstr>I NOSTRI LABORATORI per il liceo scientifico non solo matematica…  </vt:lpstr>
      <vt:lpstr>Fisica</vt:lpstr>
      <vt:lpstr>Italiano e latino</vt:lpstr>
      <vt:lpstr>Giornata della lingua italiana nel Mondo</vt:lpstr>
      <vt:lpstr>Francese</vt:lpstr>
      <vt:lpstr>Filosofia</vt:lpstr>
      <vt:lpstr> Licei Scientifico e Linguistico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2021-01-15T07:50:28Z</dcterms:created>
  <dcterms:modified xsi:type="dcterms:W3CDTF">2021-01-27T09:28:22Z</dcterms:modified>
</cp:coreProperties>
</file>